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3" r:id="rId1"/>
    <p:sldMasterId id="2147483852" r:id="rId2"/>
    <p:sldMasterId id="2147483914" r:id="rId3"/>
  </p:sldMasterIdLst>
  <p:notesMasterIdLst>
    <p:notesMasterId r:id="rId94"/>
  </p:notesMasterIdLst>
  <p:handoutMasterIdLst>
    <p:handoutMasterId r:id="rId95"/>
  </p:handoutMasterIdLst>
  <p:sldIdLst>
    <p:sldId id="1093" r:id="rId4"/>
    <p:sldId id="1202" r:id="rId5"/>
    <p:sldId id="1339" r:id="rId6"/>
    <p:sldId id="1193" r:id="rId7"/>
    <p:sldId id="1210" r:id="rId8"/>
    <p:sldId id="1271" r:id="rId9"/>
    <p:sldId id="1272" r:id="rId10"/>
    <p:sldId id="1273" r:id="rId11"/>
    <p:sldId id="1274" r:id="rId12"/>
    <p:sldId id="1275" r:id="rId13"/>
    <p:sldId id="1270" r:id="rId14"/>
    <p:sldId id="1276" r:id="rId15"/>
    <p:sldId id="1277" r:id="rId16"/>
    <p:sldId id="1278" r:id="rId17"/>
    <p:sldId id="1279" r:id="rId18"/>
    <p:sldId id="1280" r:id="rId19"/>
    <p:sldId id="1281" r:id="rId20"/>
    <p:sldId id="1282" r:id="rId21"/>
    <p:sldId id="1283" r:id="rId22"/>
    <p:sldId id="1284" r:id="rId23"/>
    <p:sldId id="1285" r:id="rId24"/>
    <p:sldId id="1255" r:id="rId25"/>
    <p:sldId id="1321" r:id="rId26"/>
    <p:sldId id="1289" r:id="rId27"/>
    <p:sldId id="1296" r:id="rId28"/>
    <p:sldId id="1291" r:id="rId29"/>
    <p:sldId id="1292" r:id="rId30"/>
    <p:sldId id="1293" r:id="rId31"/>
    <p:sldId id="1294" r:id="rId32"/>
    <p:sldId id="1295" r:id="rId33"/>
    <p:sldId id="1320" r:id="rId34"/>
    <p:sldId id="1297" r:id="rId35"/>
    <p:sldId id="1299" r:id="rId36"/>
    <p:sldId id="1322" r:id="rId37"/>
    <p:sldId id="1300" r:id="rId38"/>
    <p:sldId id="1301" r:id="rId39"/>
    <p:sldId id="1302" r:id="rId40"/>
    <p:sldId id="1303" r:id="rId41"/>
    <p:sldId id="1304" r:id="rId42"/>
    <p:sldId id="1305" r:id="rId43"/>
    <p:sldId id="1306" r:id="rId44"/>
    <p:sldId id="1307" r:id="rId45"/>
    <p:sldId id="1308" r:id="rId46"/>
    <p:sldId id="1309" r:id="rId47"/>
    <p:sldId id="1310" r:id="rId48"/>
    <p:sldId id="1311" r:id="rId49"/>
    <p:sldId id="1313" r:id="rId50"/>
    <p:sldId id="1312" r:id="rId51"/>
    <p:sldId id="1314" r:id="rId52"/>
    <p:sldId id="1315" r:id="rId53"/>
    <p:sldId id="1316" r:id="rId54"/>
    <p:sldId id="1317" r:id="rId55"/>
    <p:sldId id="1318" r:id="rId56"/>
    <p:sldId id="1319" r:id="rId57"/>
    <p:sldId id="1324" r:id="rId58"/>
    <p:sldId id="1325" r:id="rId59"/>
    <p:sldId id="1326" r:id="rId60"/>
    <p:sldId id="1327" r:id="rId61"/>
    <p:sldId id="1329" r:id="rId62"/>
    <p:sldId id="1330" r:id="rId63"/>
    <p:sldId id="1331" r:id="rId64"/>
    <p:sldId id="1332" r:id="rId65"/>
    <p:sldId id="1333" r:id="rId66"/>
    <p:sldId id="1334" r:id="rId67"/>
    <p:sldId id="1335" r:id="rId68"/>
    <p:sldId id="1336" r:id="rId69"/>
    <p:sldId id="1337" r:id="rId70"/>
    <p:sldId id="1288" r:id="rId71"/>
    <p:sldId id="1286" r:id="rId72"/>
    <p:sldId id="1287" r:id="rId73"/>
    <p:sldId id="1208" r:id="rId74"/>
    <p:sldId id="1342" r:id="rId75"/>
    <p:sldId id="1350" r:id="rId76"/>
    <p:sldId id="1348" r:id="rId77"/>
    <p:sldId id="1351" r:id="rId78"/>
    <p:sldId id="1349" r:id="rId79"/>
    <p:sldId id="1352" r:id="rId80"/>
    <p:sldId id="1353" r:id="rId81"/>
    <p:sldId id="1214" r:id="rId82"/>
    <p:sldId id="1207" r:id="rId83"/>
    <p:sldId id="1203" r:id="rId84"/>
    <p:sldId id="1338" r:id="rId85"/>
    <p:sldId id="1340" r:id="rId86"/>
    <p:sldId id="1354" r:id="rId87"/>
    <p:sldId id="1341" r:id="rId88"/>
    <p:sldId id="1356" r:id="rId89"/>
    <p:sldId id="1357" r:id="rId90"/>
    <p:sldId id="1225" r:id="rId91"/>
    <p:sldId id="1355" r:id="rId92"/>
    <p:sldId id="1112" r:id="rId93"/>
  </p:sldIdLst>
  <p:sldSz cx="12192000" cy="6858000"/>
  <p:notesSz cx="6858000" cy="9144000"/>
  <p:defaultTextStyle>
    <a:defPPr>
      <a:defRPr lang="en-US"/>
    </a:defPPr>
    <a:lvl1pPr marL="0" algn="l" defTabSz="60949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4" algn="l" defTabSz="60949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B80330-4FB9-4506-B134-FD36A8CDDEFA}">
          <p14:sldIdLst>
            <p14:sldId id="1093"/>
            <p14:sldId id="1202"/>
            <p14:sldId id="1339"/>
            <p14:sldId id="1193"/>
          </p14:sldIdLst>
        </p14:section>
        <p14:section name="按Category分类" id="{48DC834A-44CA-47DE-AF7F-50B5F943F68A}">
          <p14:sldIdLst>
            <p14:sldId id="1210"/>
            <p14:sldId id="1271"/>
            <p14:sldId id="1272"/>
            <p14:sldId id="1273"/>
            <p14:sldId id="1274"/>
            <p14:sldId id="1275"/>
          </p14:sldIdLst>
        </p14:section>
        <p14:section name="按看板分类" id="{93CC8ABE-6143-4EA8-B0C7-18B8881415AB}">
          <p14:sldIdLst>
            <p14:sldId id="1270"/>
            <p14:sldId id="1276"/>
            <p14:sldId id="1277"/>
            <p14:sldId id="1278"/>
            <p14:sldId id="1279"/>
            <p14:sldId id="1280"/>
          </p14:sldIdLst>
        </p14:section>
        <p14:section name="按用户角色分类" id="{C605D1B0-8876-44AF-A6C9-80FE6DCA77E8}">
          <p14:sldIdLst>
            <p14:sldId id="1281"/>
            <p14:sldId id="1282"/>
            <p14:sldId id="1283"/>
            <p14:sldId id="1284"/>
            <p14:sldId id="1285"/>
          </p14:sldIdLst>
        </p14:section>
        <p14:section name="表格样式" id="{70AC6361-0BD6-4B7D-A0BE-8A50C9AF513B}">
          <p14:sldIdLst>
            <p14:sldId id="1255"/>
            <p14:sldId id="1321"/>
            <p14:sldId id="1289"/>
            <p14:sldId id="1296"/>
            <p14:sldId id="1291"/>
            <p14:sldId id="1292"/>
            <p14:sldId id="1293"/>
            <p14:sldId id="1294"/>
            <p14:sldId id="1295"/>
            <p14:sldId id="1320"/>
            <p14:sldId id="1297"/>
            <p14:sldId id="1299"/>
            <p14:sldId id="1322"/>
            <p14:sldId id="1300"/>
            <p14:sldId id="1301"/>
            <p14:sldId id="1302"/>
            <p14:sldId id="1303"/>
            <p14:sldId id="1304"/>
            <p14:sldId id="1305"/>
            <p14:sldId id="1306"/>
            <p14:sldId id="1307"/>
            <p14:sldId id="1308"/>
            <p14:sldId id="1309"/>
            <p14:sldId id="1310"/>
            <p14:sldId id="1311"/>
            <p14:sldId id="1313"/>
            <p14:sldId id="1312"/>
            <p14:sldId id="1314"/>
            <p14:sldId id="1315"/>
            <p14:sldId id="1316"/>
            <p14:sldId id="1317"/>
            <p14:sldId id="1318"/>
            <p14:sldId id="1319"/>
            <p14:sldId id="1324"/>
            <p14:sldId id="1325"/>
            <p14:sldId id="1326"/>
            <p14:sldId id="1327"/>
            <p14:sldId id="1329"/>
            <p14:sldId id="1330"/>
            <p14:sldId id="1331"/>
            <p14:sldId id="1332"/>
            <p14:sldId id="1333"/>
            <p14:sldId id="1334"/>
            <p14:sldId id="1335"/>
            <p14:sldId id="1336"/>
            <p14:sldId id="1337"/>
            <p14:sldId id="1288"/>
            <p14:sldId id="1286"/>
            <p14:sldId id="1287"/>
          </p14:sldIdLst>
        </p14:section>
        <p14:section name="第2章节" id="{7C685C6D-FDC9-40E8-A799-29BF43C97011}">
          <p14:sldIdLst>
            <p14:sldId id="1208"/>
            <p14:sldId id="1342"/>
            <p14:sldId id="1350"/>
            <p14:sldId id="1348"/>
            <p14:sldId id="1351"/>
            <p14:sldId id="1349"/>
            <p14:sldId id="1352"/>
            <p14:sldId id="1353"/>
          </p14:sldIdLst>
        </p14:section>
        <p14:section name="第3章节" id="{CC3D1292-F78F-4065-99F3-90D2E1F427EE}">
          <p14:sldIdLst>
            <p14:sldId id="1214"/>
            <p14:sldId id="1207"/>
            <p14:sldId id="1203"/>
            <p14:sldId id="1338"/>
            <p14:sldId id="1340"/>
            <p14:sldId id="1354"/>
            <p14:sldId id="1341"/>
            <p14:sldId id="1356"/>
            <p14:sldId id="1357"/>
          </p14:sldIdLst>
        </p14:section>
        <p14:section name="第4章节" id="{74A0AB8E-16DB-48FF-80F8-DC2AF6CC4F50}">
          <p14:sldIdLst>
            <p14:sldId id="1225"/>
            <p14:sldId id="1355"/>
            <p14:sldId id="11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 Kelly" initials="CK" lastIdx="1" clrIdx="0"/>
  <p:cmAuthor id="2" name="Andreas Grossmann" initials="AG" lastIdx="3" clrIdx="1">
    <p:extLst>
      <p:ext uri="{19B8F6BF-5375-455C-9EA6-DF929625EA0E}">
        <p15:presenceInfo xmlns:p15="http://schemas.microsoft.com/office/powerpoint/2012/main" userId="S-1-5-21-3536130441-3257375965-2130629362-1602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BC58"/>
    <a:srgbClr val="CD0505"/>
    <a:srgbClr val="C52939"/>
    <a:srgbClr val="2287A9"/>
    <a:srgbClr val="2286A9"/>
    <a:srgbClr val="990033"/>
    <a:srgbClr val="FF704C"/>
    <a:srgbClr val="236192"/>
    <a:srgbClr val="E6CCCD"/>
    <a:srgbClr val="F45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95405" autoAdjust="0"/>
  </p:normalViewPr>
  <p:slideViewPr>
    <p:cSldViewPr snapToGrid="0">
      <p:cViewPr varScale="1">
        <p:scale>
          <a:sx n="68" d="100"/>
          <a:sy n="68" d="100"/>
        </p:scale>
        <p:origin x="36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1AC4B-B620-46F6-8DB1-F032BD63703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D9155-3A2A-48F9-B186-19F4D6B9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67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120ED-6A85-E54F-BC98-C68C5FFC0FBF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38BFD-06C2-CE42-8D25-BE8ABD537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2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4" algn="l" defTabSz="6094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03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9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17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48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7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83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6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20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09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9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9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91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98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96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63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4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1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3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46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38BFD-06C2-CE42-8D25-BE8ABD53710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5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twitter.com/ROKAutomation" TargetMode="External"/><Relationship Id="rId3" Type="http://schemas.openxmlformats.org/officeDocument/2006/relationships/hyperlink" Target="http://rockwellautomation.com/rockwellautomation/news/blog/overview.page" TargetMode="External"/><Relationship Id="rId7" Type="http://schemas.openxmlformats.org/officeDocument/2006/relationships/hyperlink" Target="http://plus.google.com/+RockwellautomationInc/posts" TargetMode="External"/><Relationship Id="rId12" Type="http://schemas.openxmlformats.org/officeDocument/2006/relationships/image" Target="../media/image14.png"/><Relationship Id="rId17" Type="http://schemas.openxmlformats.org/officeDocument/2006/relationships/image" Target="../media/image3.png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11" Type="http://schemas.openxmlformats.org/officeDocument/2006/relationships/hyperlink" Target="http://linkedin.com/company/rockwell-automation/" TargetMode="External"/><Relationship Id="rId5" Type="http://schemas.openxmlformats.org/officeDocument/2006/relationships/hyperlink" Target="http://facebook.com/ROKAutomation" TargetMode="External"/><Relationship Id="rId15" Type="http://schemas.openxmlformats.org/officeDocument/2006/relationships/hyperlink" Target="http://youtube.com/user/ROKAutomation/home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://instagram.com/rokautomation" TargetMode="External"/><Relationship Id="rId1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plus.google.com/+RockwellautomationInc/posts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hyperlink" Target="http://linkedin.com/company/rockwell-automation/" TargetMode="External"/><Relationship Id="rId17" Type="http://schemas.openxmlformats.org/officeDocument/2006/relationships/image" Target="../media/image23.png"/><Relationship Id="rId2" Type="http://schemas.openxmlformats.org/officeDocument/2006/relationships/image" Target="../media/image4.png"/><Relationship Id="rId16" Type="http://schemas.openxmlformats.org/officeDocument/2006/relationships/hyperlink" Target="http://youtube.com/user/ROKAutomation/home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acebook.com/ROKAutomation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hyperlink" Target="http://instagram.com/rokautomation" TargetMode="External"/><Relationship Id="rId4" Type="http://schemas.openxmlformats.org/officeDocument/2006/relationships/hyperlink" Target="http://rockwellautomation.com/rockwellautomation/news/blog/overview.page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://twitter.com/ROKAutomation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ED0B93E-6F22-174C-9894-2A19B2A07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1042" r="5048" b="2037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38F1793-D4B8-8E49-863D-A5AD258D0F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08126" y="746668"/>
            <a:ext cx="2973897" cy="688728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12F5F54E-08A5-6344-BFD1-276793D76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332" y="3378956"/>
            <a:ext cx="7801070" cy="168147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4999"/>
              </a:lnSpc>
              <a:defRPr sz="49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in sentence case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xmlns="" id="{19E4EDB0-AABB-BE41-A3BE-D05669C6BF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332" y="5946584"/>
            <a:ext cx="4470218" cy="373923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BB2332"/>
              </a:buClr>
              <a:buSzTx/>
              <a:buFont typeface="Wingdings" charset="2"/>
              <a:buNone/>
              <a:tabLst/>
              <a:defRPr lang="en-US" sz="1500" baseline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 algn="r">
              <a:buNone/>
              <a:defRPr/>
            </a:lvl2pPr>
            <a:lvl3pPr marL="1377641" indent="0" algn="r">
              <a:buNone/>
              <a:defRPr/>
            </a:lvl3pPr>
            <a:lvl4pPr marL="1828389" indent="0" algn="r">
              <a:buNone/>
              <a:defRPr/>
            </a:lvl4pPr>
            <a:lvl5pPr marL="2437851" indent="0" algn="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xmlns="" id="{7B76ADB6-2780-2846-95F8-AFAA5CFBA3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95117" y="5322285"/>
            <a:ext cx="1579675" cy="373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768178" indent="0" algn="r">
              <a:buNone/>
              <a:defRPr/>
            </a:lvl2pPr>
            <a:lvl3pPr marL="1377641" indent="0" algn="r">
              <a:buNone/>
              <a:defRPr/>
            </a:lvl3pPr>
            <a:lvl4pPr marL="1828389" indent="0" algn="r">
              <a:buNone/>
              <a:defRPr/>
            </a:lvl4pPr>
            <a:lvl5pPr marL="2437851" indent="0" algn="r">
              <a:buNone/>
              <a:defRPr/>
            </a:lvl5pPr>
          </a:lstStyle>
          <a:p>
            <a:pPr lvl="0"/>
            <a:r>
              <a:rPr lang="en-US" dirty="0"/>
              <a:t>XX • XX • XXXX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21F5DDCC-3E16-3D47-ABD3-DA60711B61D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552993" y="5478216"/>
            <a:ext cx="6765935" cy="0"/>
          </a:xfrm>
          <a:prstGeom prst="line">
            <a:avLst/>
          </a:prstGeom>
          <a:noFill/>
          <a:ln w="31750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674702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2C3A5495-C57E-274B-BD5C-F01102BECB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7DCF98-F193-E047-8C07-2A7AA34496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5" y="3831636"/>
            <a:ext cx="4495686" cy="2185116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lnSpc>
                <a:spcPts val="3599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AF6747-63C6-0C4E-BAF7-7FBCE68DBEE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50663" y="3894723"/>
            <a:ext cx="0" cy="2122030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1FFB726E-5C94-5249-919A-228B2F2677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3896" y="3831636"/>
            <a:ext cx="6580008" cy="21851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</a:t>
            </a:r>
            <a:r>
              <a:rPr lang="en-US" dirty="0" err="1"/>
              <a:t>malesuada</a:t>
            </a:r>
            <a:r>
              <a:rPr lang="en-US" dirty="0"/>
              <a:t> libero.</a:t>
            </a:r>
          </a:p>
        </p:txBody>
      </p:sp>
    </p:spTree>
    <p:extLst>
      <p:ext uri="{BB962C8B-B14F-4D97-AF65-F5344CB8AC3E}">
        <p14:creationId xmlns:p14="http://schemas.microsoft.com/office/powerpoint/2010/main" val="351870346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Slide A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2558F1A-467A-E046-99BD-448C8AEA8E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3429000"/>
          </a:xfrm>
          <a:custGeom>
            <a:avLst/>
            <a:gdLst>
              <a:gd name="connsiteX0" fmla="*/ 0 w 12192001"/>
              <a:gd name="connsiteY0" fmla="*/ 0 h 3429000"/>
              <a:gd name="connsiteX1" fmla="*/ 12192001 w 12192001"/>
              <a:gd name="connsiteY1" fmla="*/ 0 h 3429000"/>
              <a:gd name="connsiteX2" fmla="*/ 12192001 w 12192001"/>
              <a:gd name="connsiteY2" fmla="*/ 1969774 h 3429000"/>
              <a:gd name="connsiteX3" fmla="*/ 10861994 w 12192001"/>
              <a:gd name="connsiteY3" fmla="*/ 3299954 h 3429000"/>
              <a:gd name="connsiteX4" fmla="*/ 10845304 w 12192001"/>
              <a:gd name="connsiteY4" fmla="*/ 3315124 h 3429000"/>
              <a:gd name="connsiteX5" fmla="*/ 10804231 w 12192001"/>
              <a:gd name="connsiteY5" fmla="*/ 3344329 h 3429000"/>
              <a:gd name="connsiteX6" fmla="*/ 10777307 w 12192001"/>
              <a:gd name="connsiteY6" fmla="*/ 3361022 h 3429000"/>
              <a:gd name="connsiteX7" fmla="*/ 10699891 w 12192001"/>
              <a:gd name="connsiteY7" fmla="*/ 3396296 h 3429000"/>
              <a:gd name="connsiteX8" fmla="*/ 10624783 w 12192001"/>
              <a:gd name="connsiteY8" fmla="*/ 3419385 h 3429000"/>
              <a:gd name="connsiteX9" fmla="*/ 10574531 w 12192001"/>
              <a:gd name="connsiteY9" fmla="*/ 3428342 h 3429000"/>
              <a:gd name="connsiteX10" fmla="*/ 10561505 w 12192001"/>
              <a:gd name="connsiteY10" fmla="*/ 3429000 h 3429000"/>
              <a:gd name="connsiteX11" fmla="*/ 0 w 12192001"/>
              <a:gd name="connsiteY11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3429000">
                <a:moveTo>
                  <a:pt x="0" y="0"/>
                </a:moveTo>
                <a:lnTo>
                  <a:pt x="12192001" y="0"/>
                </a:lnTo>
                <a:lnTo>
                  <a:pt x="12192001" y="1969774"/>
                </a:lnTo>
                <a:lnTo>
                  <a:pt x="10861994" y="3299954"/>
                </a:lnTo>
                <a:lnTo>
                  <a:pt x="10845304" y="3315124"/>
                </a:lnTo>
                <a:lnTo>
                  <a:pt x="10804231" y="3344329"/>
                </a:lnTo>
                <a:lnTo>
                  <a:pt x="10777307" y="3361022"/>
                </a:lnTo>
                <a:cubicBezTo>
                  <a:pt x="10752404" y="3374357"/>
                  <a:pt x="10726557" y="3386157"/>
                  <a:pt x="10699891" y="3396296"/>
                </a:cubicBezTo>
                <a:lnTo>
                  <a:pt x="10624783" y="3419385"/>
                </a:lnTo>
                <a:lnTo>
                  <a:pt x="10574531" y="3428342"/>
                </a:lnTo>
                <a:lnTo>
                  <a:pt x="10561505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A7E47FD6-7837-2447-8AD8-BCB8834FAB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5" y="3831636"/>
            <a:ext cx="4495686" cy="2185116"/>
          </a:xfrm>
          <a:prstGeom prst="rect">
            <a:avLst/>
          </a:prstGeom>
        </p:spPr>
        <p:txBody>
          <a:bodyPr anchor="t"/>
          <a:lstStyle>
            <a:lvl1pPr algn="r">
              <a:lnSpc>
                <a:spcPts val="3599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C35138B-1F37-364E-B6A2-20AFE2F3B28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50663" y="3894723"/>
            <a:ext cx="0" cy="2122030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D470BE04-E8A8-8C48-A461-39B6DD65D3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3896" y="3831636"/>
            <a:ext cx="6580008" cy="21851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</a:t>
            </a:r>
            <a:r>
              <a:rPr lang="en-US" dirty="0" err="1"/>
              <a:t>malesuada</a:t>
            </a:r>
            <a:r>
              <a:rPr lang="en-US" dirty="0"/>
              <a:t> libero.</a:t>
            </a:r>
          </a:p>
        </p:txBody>
      </p:sp>
    </p:spTree>
    <p:extLst>
      <p:ext uri="{BB962C8B-B14F-4D97-AF65-F5344CB8AC3E}">
        <p14:creationId xmlns:p14="http://schemas.microsoft.com/office/powerpoint/2010/main" val="115309844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2C3A5495-C57E-274B-BD5C-F01102BECB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9913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7DCF98-F193-E047-8C07-2A7AA34496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4" y="2195876"/>
            <a:ext cx="7379485" cy="87244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599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AF6747-63C6-0C4E-BAF7-7FBCE68DBEE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77017" y="3386723"/>
            <a:ext cx="0" cy="2122030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B689408-A041-5447-82D4-2EDCF3A1EB1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138901" y="3386723"/>
            <a:ext cx="0" cy="2122030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6C4641D-5D78-8342-B506-42882D922A76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81745" y="3386723"/>
            <a:ext cx="3480934" cy="2255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Curabitur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placerat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nulla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at pulvinar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augue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laoreet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id. In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hac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habitasse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platea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dictumst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xmlns="" id="{6E3C0A9C-899F-1647-A0FA-44BE709710C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24898" y="3386723"/>
            <a:ext cx="3480934" cy="2255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Curabitur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placerat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nulla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at pulvinar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augue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laoreet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id. In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hac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habitasse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platea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dictumst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xmlns="" id="{8687EAA4-9AB4-564E-A874-FC5AEFFA8CA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386782" y="3386723"/>
            <a:ext cx="3480934" cy="2255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Curabitur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placerat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nulla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at pulvinar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augue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laoreet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id. In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hac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habitasse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platea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dictumst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306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Abstract Blank">
    <p:bg>
      <p:bgPr>
        <a:blipFill dpi="0" rotWithShape="1">
          <a:blip r:embed="rId2">
            <a:lum/>
          </a:blip>
          <a:srcRect/>
          <a:stretch>
            <a:fillRect l="-5000" t="-9000" r="-5000" b="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27908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ots Blank">
    <p:bg>
      <p:bgPr>
        <a:gradFill flip="none" rotWithShape="1">
          <a:gsLst>
            <a:gs pos="0">
              <a:schemeClr val="bg1"/>
            </a:gs>
            <a:gs pos="57000">
              <a:schemeClr val="bg1">
                <a:lumMod val="9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ED0B93E-6F22-174C-9894-2A19B2A07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272" b="9603"/>
          <a:stretch/>
        </p:blipFill>
        <p:spPr>
          <a:xfrm>
            <a:off x="0" y="-1"/>
            <a:ext cx="12192000" cy="64008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ption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12F5F54E-08A5-6344-BFD1-276793D76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8364" y="2916604"/>
            <a:ext cx="7716021" cy="1681473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999"/>
              </a:lnSpc>
              <a:defRPr sz="49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in sentence case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xmlns="" id="{7B76ADB6-2780-2846-95F8-AFAA5CFBA3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50862" y="4896292"/>
            <a:ext cx="2766036" cy="37392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accent5"/>
                </a:solidFill>
              </a:defRPr>
            </a:lvl1pPr>
            <a:lvl2pPr marL="768178" indent="0" algn="r">
              <a:buNone/>
              <a:defRPr/>
            </a:lvl2pPr>
            <a:lvl3pPr marL="1377641" indent="0" algn="r">
              <a:buNone/>
              <a:defRPr/>
            </a:lvl3pPr>
            <a:lvl4pPr marL="1828389" indent="0" algn="r">
              <a:buNone/>
              <a:defRPr/>
            </a:lvl4pPr>
            <a:lvl5pPr marL="2437851" indent="0" algn="r">
              <a:buNone/>
              <a:defRPr/>
            </a:lvl5pPr>
          </a:lstStyle>
          <a:p>
            <a:pPr lvl="0"/>
            <a:r>
              <a:rPr lang="en-US" dirty="0"/>
              <a:t>XX • XX • XXXX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C2B282-E746-3E45-8EBB-68EF15B6BF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543" y="629461"/>
            <a:ext cx="2976794" cy="685843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xmlns="" id="{AFF418DB-77CD-844A-BCAE-943FD52985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08454" y="5443987"/>
            <a:ext cx="3675931" cy="37392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  <a:lvl2pPr marL="768178" indent="0" algn="r">
              <a:buNone/>
              <a:defRPr/>
            </a:lvl2pPr>
            <a:lvl3pPr marL="1377641" indent="0" algn="r">
              <a:buNone/>
              <a:defRPr/>
            </a:lvl3pPr>
            <a:lvl4pPr marL="1828389" indent="0" algn="r">
              <a:buNone/>
              <a:defRPr/>
            </a:lvl4pPr>
            <a:lvl5pPr marL="2437851" indent="0" algn="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xmlns="" id="{A1B976DA-70D0-6840-99CF-E127CF4C6C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08454" y="5737441"/>
            <a:ext cx="3675931" cy="37392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768178" indent="0" algn="r">
              <a:buNone/>
              <a:defRPr/>
            </a:lvl2pPr>
            <a:lvl3pPr marL="1377641" indent="0" algn="r">
              <a:buNone/>
              <a:defRPr/>
            </a:lvl3pPr>
            <a:lvl4pPr marL="1828389" indent="0" algn="r">
              <a:buNone/>
              <a:defRPr/>
            </a:lvl4pPr>
            <a:lvl5pPr marL="2437851" indent="0" algn="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4805E2C-A569-E04B-95A4-224877ED4EC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664030" y="5040234"/>
            <a:ext cx="6753054" cy="0"/>
          </a:xfrm>
          <a:prstGeom prst="line">
            <a:avLst/>
          </a:prstGeom>
          <a:noFill/>
          <a:ln w="3175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2536211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086" y="319870"/>
            <a:ext cx="10155767" cy="636587"/>
          </a:xfrm>
        </p:spPr>
        <p:txBody>
          <a:bodyPr/>
          <a:lstStyle>
            <a:lvl1pPr>
              <a:defRPr>
                <a:solidFill>
                  <a:srgbClr val="DA291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0196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567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Op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12F5F54E-08A5-6344-BFD1-276793D76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332" y="3533997"/>
            <a:ext cx="7801070" cy="168147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999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Box 16">
            <a:extLst>
              <a:ext uri="{FF2B5EF4-FFF2-40B4-BE49-F238E27FC236}">
                <a16:creationId xmlns:a16="http://schemas.microsoft.com/office/drawing/2014/main" xmlns="" id="{0661A078-64C5-E643-8659-EDACAB6D5C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735563" y="6003707"/>
            <a:ext cx="22626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0" i="0" spc="20" baseline="0" dirty="0" err="1">
                <a:solidFill>
                  <a:schemeClr val="tx1"/>
                </a:solidFill>
                <a:latin typeface="+mj-lt"/>
                <a:cs typeface="Arial"/>
              </a:rPr>
              <a:t>www.rockwellautomation.com</a:t>
            </a:r>
            <a:endParaRPr lang="en-US" sz="1333" b="0" i="0" spc="20" baseline="0" dirty="0">
              <a:solidFill>
                <a:schemeClr val="tx1"/>
              </a:solidFill>
              <a:latin typeface="+mj-lt"/>
              <a:cs typeface="Arial"/>
            </a:endParaRPr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xmlns="" id="{83AF69D2-F106-1F46-B193-0AD79B69B9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03" y="5769740"/>
            <a:ext cx="226849" cy="226849"/>
          </a:xfrm>
          <a:prstGeom prst="rect">
            <a:avLst/>
          </a:prstGeom>
        </p:spPr>
      </p:pic>
      <p:pic>
        <p:nvPicPr>
          <p:cNvPr id="12" name="Picture 11">
            <a:hlinkClick r:id="rId5"/>
            <a:extLst>
              <a:ext uri="{FF2B5EF4-FFF2-40B4-BE49-F238E27FC236}">
                <a16:creationId xmlns:a16="http://schemas.microsoft.com/office/drawing/2014/main" xmlns="" id="{8FFCF065-7E61-D14D-A6F6-F9F7FC7867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77" y="5769740"/>
            <a:ext cx="226849" cy="226849"/>
          </a:xfrm>
          <a:prstGeom prst="rect">
            <a:avLst/>
          </a:prstGeom>
        </p:spPr>
      </p:pic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xmlns="" id="{8011B5F6-B6F9-A546-A3F0-410F5C4B614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351" y="5769740"/>
            <a:ext cx="226849" cy="226849"/>
          </a:xfrm>
          <a:prstGeom prst="rect">
            <a:avLst/>
          </a:prstGeom>
        </p:spPr>
      </p:pic>
      <p:pic>
        <p:nvPicPr>
          <p:cNvPr id="16" name="Picture 15">
            <a:hlinkClick r:id="rId9"/>
            <a:extLst>
              <a:ext uri="{FF2B5EF4-FFF2-40B4-BE49-F238E27FC236}">
                <a16:creationId xmlns:a16="http://schemas.microsoft.com/office/drawing/2014/main" xmlns="" id="{F8AAB54B-6297-9D4A-8319-9297410F7A5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26" y="5769740"/>
            <a:ext cx="226849" cy="226849"/>
          </a:xfrm>
          <a:prstGeom prst="rect">
            <a:avLst/>
          </a:prstGeom>
        </p:spPr>
      </p:pic>
      <p:pic>
        <p:nvPicPr>
          <p:cNvPr id="23" name="Picture 22">
            <a:hlinkClick r:id="rId11"/>
            <a:extLst>
              <a:ext uri="{FF2B5EF4-FFF2-40B4-BE49-F238E27FC236}">
                <a16:creationId xmlns:a16="http://schemas.microsoft.com/office/drawing/2014/main" xmlns="" id="{8F580DB3-E8FA-DA47-8EB1-C1CF3DC9CFB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297" y="5769740"/>
            <a:ext cx="226849" cy="226849"/>
          </a:xfrm>
          <a:prstGeom prst="rect">
            <a:avLst/>
          </a:prstGeom>
        </p:spPr>
      </p:pic>
      <p:pic>
        <p:nvPicPr>
          <p:cNvPr id="24" name="Picture 23">
            <a:hlinkClick r:id="rId13"/>
            <a:extLst>
              <a:ext uri="{FF2B5EF4-FFF2-40B4-BE49-F238E27FC236}">
                <a16:creationId xmlns:a16="http://schemas.microsoft.com/office/drawing/2014/main" xmlns="" id="{1B500159-97C8-5B40-8A04-4A9908AFB4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73" y="5769740"/>
            <a:ext cx="226849" cy="226849"/>
          </a:xfrm>
          <a:prstGeom prst="rect">
            <a:avLst/>
          </a:prstGeom>
        </p:spPr>
      </p:pic>
      <p:pic>
        <p:nvPicPr>
          <p:cNvPr id="25" name="Picture 24">
            <a:hlinkClick r:id="rId15"/>
            <a:extLst>
              <a:ext uri="{FF2B5EF4-FFF2-40B4-BE49-F238E27FC236}">
                <a16:creationId xmlns:a16="http://schemas.microsoft.com/office/drawing/2014/main" xmlns="" id="{AB6EDC26-2E92-C341-8BE3-6063C00A248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50" y="5769740"/>
            <a:ext cx="226849" cy="226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38F1793-D4B8-8E49-863D-A5AD258D0F2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708126" y="746668"/>
            <a:ext cx="2973897" cy="6887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2B2E8FD7-0A43-C34C-A0A3-4876053EAA04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552993" y="5473778"/>
            <a:ext cx="8397824" cy="0"/>
          </a:xfrm>
          <a:prstGeom prst="line">
            <a:avLst/>
          </a:prstGeom>
          <a:noFill/>
          <a:ln w="31750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1367274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Option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C2B282-E746-3E45-8EBB-68EF15B6BF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543" y="629461"/>
            <a:ext cx="2976794" cy="68584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225D2C05-3A1B-D64A-BF29-9A9C4F2AD660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664030" y="5040234"/>
            <a:ext cx="6753054" cy="0"/>
          </a:xfrm>
          <a:prstGeom prst="line">
            <a:avLst/>
          </a:prstGeom>
          <a:noFill/>
          <a:ln w="3175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16">
            <a:extLst>
              <a:ext uri="{FF2B5EF4-FFF2-40B4-BE49-F238E27FC236}">
                <a16:creationId xmlns:a16="http://schemas.microsoft.com/office/drawing/2014/main" xmlns="" id="{CAEF2760-F130-F245-AE14-E99658D6E9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200752" y="5693633"/>
            <a:ext cx="22626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0" i="0" spc="20" baseline="0" dirty="0" err="1">
                <a:solidFill>
                  <a:schemeClr val="bg1"/>
                </a:solidFill>
                <a:latin typeface="+mj-lt"/>
                <a:cs typeface="Arial"/>
              </a:rPr>
              <a:t>www.rockwellautomation.com</a:t>
            </a:r>
            <a:endParaRPr lang="en-US" sz="1333" b="0" i="0" spc="20" baseline="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xmlns="" id="{3D2C4B42-E128-8C42-A5A1-C2838A4DDC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87090" y="5459665"/>
            <a:ext cx="226819" cy="226849"/>
          </a:xfrm>
          <a:prstGeom prst="rect">
            <a:avLst/>
          </a:prstGeom>
        </p:spPr>
      </p:pic>
      <p:pic>
        <p:nvPicPr>
          <p:cNvPr id="21" name="Picture 20">
            <a:hlinkClick r:id="rId6"/>
            <a:extLst>
              <a:ext uri="{FF2B5EF4-FFF2-40B4-BE49-F238E27FC236}">
                <a16:creationId xmlns:a16="http://schemas.microsoft.com/office/drawing/2014/main" xmlns="" id="{065274E7-5BEB-DD43-B536-D3F4E765BFD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62064" y="5459665"/>
            <a:ext cx="226819" cy="226849"/>
          </a:xfrm>
          <a:prstGeom prst="rect">
            <a:avLst/>
          </a:prstGeom>
        </p:spPr>
      </p:pic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xmlns="" id="{5604E278-501B-6D44-97B1-F1BFBA89CB6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037038" y="5459665"/>
            <a:ext cx="226819" cy="226849"/>
          </a:xfrm>
          <a:prstGeom prst="rect">
            <a:avLst/>
          </a:prstGeom>
        </p:spPr>
      </p:pic>
      <p:pic>
        <p:nvPicPr>
          <p:cNvPr id="24" name="Picture 23">
            <a:hlinkClick r:id="rId10"/>
            <a:extLst>
              <a:ext uri="{FF2B5EF4-FFF2-40B4-BE49-F238E27FC236}">
                <a16:creationId xmlns:a16="http://schemas.microsoft.com/office/drawing/2014/main" xmlns="" id="{8FCF6151-EAF7-F241-B4A4-030C97F5631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12012" y="5459665"/>
            <a:ext cx="226819" cy="226849"/>
          </a:xfrm>
          <a:prstGeom prst="rect">
            <a:avLst/>
          </a:prstGeom>
        </p:spPr>
      </p:pic>
      <p:pic>
        <p:nvPicPr>
          <p:cNvPr id="25" name="Picture 24">
            <a:hlinkClick r:id="rId12"/>
            <a:extLst>
              <a:ext uri="{FF2B5EF4-FFF2-40B4-BE49-F238E27FC236}">
                <a16:creationId xmlns:a16="http://schemas.microsoft.com/office/drawing/2014/main" xmlns="" id="{949EECFA-D688-D649-A6F6-40B8D3CF4F5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86984" y="5459665"/>
            <a:ext cx="226819" cy="226849"/>
          </a:xfrm>
          <a:prstGeom prst="rect">
            <a:avLst/>
          </a:prstGeom>
        </p:spPr>
      </p:pic>
      <p:pic>
        <p:nvPicPr>
          <p:cNvPr id="26" name="Picture 25">
            <a:hlinkClick r:id="rId14"/>
            <a:extLst>
              <a:ext uri="{FF2B5EF4-FFF2-40B4-BE49-F238E27FC236}">
                <a16:creationId xmlns:a16="http://schemas.microsoft.com/office/drawing/2014/main" xmlns="" id="{E185F277-9920-6F44-B303-163D09C7757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861960" y="5459665"/>
            <a:ext cx="226819" cy="226849"/>
          </a:xfrm>
          <a:prstGeom prst="rect">
            <a:avLst/>
          </a:prstGeom>
        </p:spPr>
      </p:pic>
      <p:pic>
        <p:nvPicPr>
          <p:cNvPr id="27" name="Picture 26">
            <a:hlinkClick r:id="rId16"/>
            <a:extLst>
              <a:ext uri="{FF2B5EF4-FFF2-40B4-BE49-F238E27FC236}">
                <a16:creationId xmlns:a16="http://schemas.microsoft.com/office/drawing/2014/main" xmlns="" id="{9C00BEE5-476F-A742-BB42-EBA61BC9C30B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136936" y="5459665"/>
            <a:ext cx="226819" cy="226849"/>
          </a:xfrm>
          <a:prstGeom prst="rect">
            <a:avLst/>
          </a:prstGeom>
        </p:spPr>
      </p:pic>
      <p:sp>
        <p:nvSpPr>
          <p:cNvPr id="28" name="Title 17">
            <a:extLst>
              <a:ext uri="{FF2B5EF4-FFF2-40B4-BE49-F238E27FC236}">
                <a16:creationId xmlns:a16="http://schemas.microsoft.com/office/drawing/2014/main" xmlns="" id="{1C374349-FCF3-D64F-9139-B0C6AF23A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0501" y="2916604"/>
            <a:ext cx="7716021" cy="1681473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999"/>
              </a:lnSpc>
              <a:defRPr sz="49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80775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12F5F54E-08A5-6344-BFD1-276793D76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8364" y="2916604"/>
            <a:ext cx="7716021" cy="1681473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999"/>
              </a:lnSpc>
              <a:defRPr sz="49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in sentence case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xmlns="" id="{7B76ADB6-2780-2846-95F8-AFAA5CFBA3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50862" y="4896292"/>
            <a:ext cx="2766036" cy="37392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accent5"/>
                </a:solidFill>
              </a:defRPr>
            </a:lvl1pPr>
            <a:lvl2pPr marL="768178" indent="0" algn="r">
              <a:buNone/>
              <a:defRPr/>
            </a:lvl2pPr>
            <a:lvl3pPr marL="1377641" indent="0" algn="r">
              <a:buNone/>
              <a:defRPr/>
            </a:lvl3pPr>
            <a:lvl4pPr marL="1828389" indent="0" algn="r">
              <a:buNone/>
              <a:defRPr/>
            </a:lvl4pPr>
            <a:lvl5pPr marL="2437851" indent="0" algn="r">
              <a:buNone/>
              <a:defRPr/>
            </a:lvl5pPr>
          </a:lstStyle>
          <a:p>
            <a:pPr lvl="0"/>
            <a:r>
              <a:rPr lang="en-US" dirty="0"/>
              <a:t>XX • XX • XXXX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C2B282-E746-3E45-8EBB-68EF15B6BF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543" y="629461"/>
            <a:ext cx="2976794" cy="685843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xmlns="" id="{AFF418DB-77CD-844A-BCAE-943FD52985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08454" y="5443987"/>
            <a:ext cx="3675931" cy="37392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  <a:lvl2pPr marL="768178" indent="0" algn="r">
              <a:buNone/>
              <a:defRPr/>
            </a:lvl2pPr>
            <a:lvl3pPr marL="1377641" indent="0" algn="r">
              <a:buNone/>
              <a:defRPr/>
            </a:lvl3pPr>
            <a:lvl4pPr marL="1828389" indent="0" algn="r">
              <a:buNone/>
              <a:defRPr/>
            </a:lvl4pPr>
            <a:lvl5pPr marL="2437851" indent="0" algn="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xmlns="" id="{A1B976DA-70D0-6840-99CF-E127CF4C6C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08454" y="5737441"/>
            <a:ext cx="3675931" cy="37392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768178" indent="0" algn="r">
              <a:buNone/>
              <a:defRPr/>
            </a:lvl2pPr>
            <a:lvl3pPr marL="1377641" indent="0" algn="r">
              <a:buNone/>
              <a:defRPr/>
            </a:lvl3pPr>
            <a:lvl4pPr marL="1828389" indent="0" algn="r">
              <a:buNone/>
              <a:defRPr/>
            </a:lvl4pPr>
            <a:lvl5pPr marL="2437851" indent="0" algn="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4805E2C-A569-E04B-95A4-224877ED4EC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664030" y="5040234"/>
            <a:ext cx="6753054" cy="0"/>
          </a:xfrm>
          <a:prstGeom prst="line">
            <a:avLst/>
          </a:prstGeom>
          <a:noFill/>
          <a:ln w="3175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7840925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480800" y="6688669"/>
            <a:ext cx="601134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C1E7A-D565-DD4C-81C5-BD326DECA4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1287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ption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12F5F54E-08A5-6344-BFD1-276793D76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8364" y="2916604"/>
            <a:ext cx="7716021" cy="1681473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999"/>
              </a:lnSpc>
              <a:defRPr sz="49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in sentence case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xmlns="" id="{7B76ADB6-2780-2846-95F8-AFAA5CFBA3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50862" y="4896292"/>
            <a:ext cx="2766036" cy="37392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accent5"/>
                </a:solidFill>
              </a:defRPr>
            </a:lvl1pPr>
            <a:lvl2pPr marL="768178" indent="0" algn="r">
              <a:buNone/>
              <a:defRPr/>
            </a:lvl2pPr>
            <a:lvl3pPr marL="1377641" indent="0" algn="r">
              <a:buNone/>
              <a:defRPr/>
            </a:lvl3pPr>
            <a:lvl4pPr marL="1828389" indent="0" algn="r">
              <a:buNone/>
              <a:defRPr/>
            </a:lvl4pPr>
            <a:lvl5pPr marL="2437851" indent="0" algn="r">
              <a:buNone/>
              <a:defRPr/>
            </a:lvl5pPr>
          </a:lstStyle>
          <a:p>
            <a:pPr lvl="0"/>
            <a:r>
              <a:rPr lang="en-US" dirty="0"/>
              <a:t>XX • XX • XXXX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C2B282-E746-3E45-8EBB-68EF15B6BF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543" y="629461"/>
            <a:ext cx="2976794" cy="685843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xmlns="" id="{AFF418DB-77CD-844A-BCAE-943FD52985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08454" y="5443987"/>
            <a:ext cx="3675931" cy="37392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  <a:lvl2pPr marL="768178" indent="0" algn="r">
              <a:buNone/>
              <a:defRPr/>
            </a:lvl2pPr>
            <a:lvl3pPr marL="1377641" indent="0" algn="r">
              <a:buNone/>
              <a:defRPr/>
            </a:lvl3pPr>
            <a:lvl4pPr marL="1828389" indent="0" algn="r">
              <a:buNone/>
              <a:defRPr/>
            </a:lvl4pPr>
            <a:lvl5pPr marL="2437851" indent="0" algn="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xmlns="" id="{A1B976DA-70D0-6840-99CF-E127CF4C6C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08454" y="5737441"/>
            <a:ext cx="3675931" cy="37392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768178" indent="0" algn="r">
              <a:buNone/>
              <a:defRPr/>
            </a:lvl2pPr>
            <a:lvl3pPr marL="1377641" indent="0" algn="r">
              <a:buNone/>
              <a:defRPr/>
            </a:lvl3pPr>
            <a:lvl4pPr marL="1828389" indent="0" algn="r">
              <a:buNone/>
              <a:defRPr/>
            </a:lvl4pPr>
            <a:lvl5pPr marL="2437851" indent="0" algn="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4805E2C-A569-E04B-95A4-224877ED4EC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664030" y="5040234"/>
            <a:ext cx="6753054" cy="0"/>
          </a:xfrm>
          <a:prstGeom prst="line">
            <a:avLst/>
          </a:prstGeom>
          <a:noFill/>
          <a:ln w="3175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1342464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7E04672-08A4-8B4A-82A4-B11FB0610166}"/>
              </a:ext>
            </a:extLst>
          </p:cNvPr>
          <p:cNvGrpSpPr/>
          <p:nvPr userDrawn="1"/>
        </p:nvGrpSpPr>
        <p:grpSpPr>
          <a:xfrm>
            <a:off x="2341251" y="-1158704"/>
            <a:ext cx="13447489" cy="7683382"/>
            <a:chOff x="4683111" y="-2317407"/>
            <a:chExt cx="26898479" cy="153667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8F36C9E5-EDCF-8E4E-9ABC-1F81742352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"/>
            </a:blip>
            <a:stretch>
              <a:fillRect/>
            </a:stretch>
          </p:blipFill>
          <p:spPr>
            <a:xfrm rot="20860560">
              <a:off x="18122531" y="-2317407"/>
              <a:ext cx="11724271" cy="153667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9F8FF8E4-3036-E044-AFA4-2FF2B9D989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</a:blip>
            <a:stretch>
              <a:fillRect/>
            </a:stretch>
          </p:blipFill>
          <p:spPr>
            <a:xfrm rot="965134">
              <a:off x="4683111" y="142001"/>
              <a:ext cx="26898479" cy="9851543"/>
            </a:xfrm>
            <a:prstGeom prst="rect">
              <a:avLst/>
            </a:prstGeom>
          </p:spPr>
        </p:pic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0C6B5506-F31A-AD4B-A0B8-DF5FB12514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44" y="795289"/>
            <a:ext cx="11428512" cy="299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/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Click to edit subhead content and make sure it is in sentence case or delete if not needed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54ED03A-DA60-7E48-9EAA-BF44EB4B778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607748"/>
            <a:ext cx="381744" cy="0"/>
          </a:xfrm>
          <a:prstGeom prst="line">
            <a:avLst/>
          </a:prstGeom>
          <a:noFill/>
          <a:ln w="254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14244E-25BE-4A4E-AC4B-45B87902C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861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-Item">
    <p:bg>
      <p:bgPr>
        <a:blipFill dpi="0" rotWithShape="1">
          <a:blip r:embed="rId2">
            <a:lum/>
          </a:blip>
          <a:srcRect/>
          <a:stretch>
            <a:fillRect l="-5000" t="-9000" r="-5000" b="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3DA6221-3285-1A4E-9688-805407AB3705}"/>
              </a:ext>
            </a:extLst>
          </p:cNvPr>
          <p:cNvSpPr/>
          <p:nvPr userDrawn="1"/>
        </p:nvSpPr>
        <p:spPr>
          <a:xfrm>
            <a:off x="828254" y="1350135"/>
            <a:ext cx="1958886" cy="55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09"/>
            <a:r>
              <a:rPr lang="en-US" sz="2999" b="1" dirty="0">
                <a:solidFill>
                  <a:schemeClr val="accent1"/>
                </a:solidFill>
              </a:rPr>
              <a:t>Agenda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D98C328-426F-6948-B91F-2DF61849D0A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1633521"/>
            <a:ext cx="731448" cy="0"/>
          </a:xfrm>
          <a:prstGeom prst="line">
            <a:avLst/>
          </a:prstGeom>
          <a:noFill/>
          <a:ln w="254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408062D2-5CB6-8942-8986-BBA41C3D11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9211" y="2818977"/>
            <a:ext cx="1679197" cy="93099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xmlns="" id="{EB3FFD19-4987-F24C-B831-342586D193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28465" y="2818977"/>
            <a:ext cx="1679197" cy="93099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xmlns="" id="{575FB5BA-7E71-D54C-B7CB-C4F5ED05C1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4092" y="2818977"/>
            <a:ext cx="1679197" cy="93099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xmlns="" id="{7CC93D0B-FC31-354D-98EE-436C69174E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90268" y="2818977"/>
            <a:ext cx="1679197" cy="93099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B376BAA-70D7-4243-BB93-B6FAF7E2693C}"/>
              </a:ext>
            </a:extLst>
          </p:cNvPr>
          <p:cNvSpPr/>
          <p:nvPr userDrawn="1"/>
        </p:nvSpPr>
        <p:spPr>
          <a:xfrm>
            <a:off x="828254" y="2495803"/>
            <a:ext cx="640957" cy="163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998" b="1" i="0" spc="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4BCCD7C-B93B-464C-9479-397048AFB731}"/>
              </a:ext>
            </a:extLst>
          </p:cNvPr>
          <p:cNvSpPr/>
          <p:nvPr userDrawn="1"/>
        </p:nvSpPr>
        <p:spPr>
          <a:xfrm>
            <a:off x="3416375" y="2495803"/>
            <a:ext cx="886630" cy="163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998" b="1" i="0" spc="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6BFAFF6-F4C5-DA4E-A9B6-D851CBFC7BA1}"/>
              </a:ext>
            </a:extLst>
          </p:cNvPr>
          <p:cNvSpPr/>
          <p:nvPr userDrawn="1"/>
        </p:nvSpPr>
        <p:spPr>
          <a:xfrm>
            <a:off x="6056811" y="2495803"/>
            <a:ext cx="886630" cy="163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998" b="1" i="0" spc="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8C7EDD6-24D2-1644-82CB-B8A90D0FE83B}"/>
              </a:ext>
            </a:extLst>
          </p:cNvPr>
          <p:cNvSpPr/>
          <p:nvPr userDrawn="1"/>
        </p:nvSpPr>
        <p:spPr>
          <a:xfrm>
            <a:off x="8669382" y="2495803"/>
            <a:ext cx="886630" cy="163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998" b="1" i="0" spc="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1273436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7E04672-08A4-8B4A-82A4-B11FB0610166}"/>
              </a:ext>
            </a:extLst>
          </p:cNvPr>
          <p:cNvGrpSpPr/>
          <p:nvPr userDrawn="1"/>
        </p:nvGrpSpPr>
        <p:grpSpPr>
          <a:xfrm>
            <a:off x="2341251" y="-1158704"/>
            <a:ext cx="13447489" cy="7683382"/>
            <a:chOff x="4683111" y="-2317407"/>
            <a:chExt cx="26898479" cy="153667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8F36C9E5-EDCF-8E4E-9ABC-1F81742352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"/>
            </a:blip>
            <a:stretch>
              <a:fillRect/>
            </a:stretch>
          </p:blipFill>
          <p:spPr>
            <a:xfrm rot="20860560">
              <a:off x="18122531" y="-2317407"/>
              <a:ext cx="11724271" cy="153667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9F8FF8E4-3036-E044-AFA4-2FF2B9D989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</a:blip>
            <a:stretch>
              <a:fillRect/>
            </a:stretch>
          </p:blipFill>
          <p:spPr>
            <a:xfrm rot="965134">
              <a:off x="4683111" y="142001"/>
              <a:ext cx="26898479" cy="9851543"/>
            </a:xfrm>
            <a:prstGeom prst="rect">
              <a:avLst/>
            </a:prstGeom>
          </p:spPr>
        </p:pic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0C6B5506-F31A-AD4B-A0B8-DF5FB12514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44" y="795289"/>
            <a:ext cx="11428512" cy="299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/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Click to edit subhead content and make sure it is in sentence case or delete if not needed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54ED03A-DA60-7E48-9EAA-BF44EB4B778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569111"/>
            <a:ext cx="381744" cy="0"/>
          </a:xfrm>
          <a:prstGeom prst="line">
            <a:avLst/>
          </a:prstGeom>
          <a:noFill/>
          <a:ln w="254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14244E-25BE-4A4E-AC4B-45B87902C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456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AF15CB7-EA8A-C54E-AA85-B45D96DFA500}"/>
              </a:ext>
            </a:extLst>
          </p:cNvPr>
          <p:cNvGrpSpPr/>
          <p:nvPr userDrawn="1"/>
        </p:nvGrpSpPr>
        <p:grpSpPr>
          <a:xfrm>
            <a:off x="2355997" y="-1158704"/>
            <a:ext cx="13447489" cy="7683382"/>
            <a:chOff x="4712608" y="-2317407"/>
            <a:chExt cx="26898480" cy="153667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994AD847-7257-DE40-B574-EB870FD817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"/>
            </a:blip>
            <a:stretch>
              <a:fillRect/>
            </a:stretch>
          </p:blipFill>
          <p:spPr>
            <a:xfrm rot="20860560">
              <a:off x="18122531" y="-2317407"/>
              <a:ext cx="11724271" cy="153667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79F01398-14FE-B749-88F3-7444912111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</a:blip>
            <a:stretch>
              <a:fillRect/>
            </a:stretch>
          </p:blipFill>
          <p:spPr>
            <a:xfrm rot="965134">
              <a:off x="4712608" y="142001"/>
              <a:ext cx="26898480" cy="9851544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9D8FCD6-81D3-E944-AA5D-2486CAB8E3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44" y="795289"/>
            <a:ext cx="11428512" cy="299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/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Click to edit subhead content and make sure it is in sentence case or delete if not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xmlns="" id="{786244F3-7483-D04E-93D4-49495E8666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744" y="1393903"/>
            <a:ext cx="7091972" cy="76730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</a:t>
            </a:r>
            <a:r>
              <a:rPr lang="en-US" dirty="0" err="1"/>
              <a:t>malesuada</a:t>
            </a:r>
            <a:r>
              <a:rPr lang="en-US" dirty="0"/>
              <a:t> libero.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xmlns="" id="{44663964-547B-A147-8FAE-80B2780C5F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745" y="2531947"/>
            <a:ext cx="7091972" cy="3716453"/>
          </a:xfrm>
          <a:prstGeom prst="rect">
            <a:avLst/>
          </a:prstGeom>
        </p:spPr>
        <p:txBody>
          <a:bodyPr anchor="t"/>
          <a:lstStyle>
            <a:lvl1pPr marL="144434" indent="-144434">
              <a:buClr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consectetuer adipiscing elit.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697DE06-1D0B-3748-9339-0C0458278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C6D7CE0-5011-4647-A2E6-8A4B89D6931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569111"/>
            <a:ext cx="381744" cy="0"/>
          </a:xfrm>
          <a:prstGeom prst="line">
            <a:avLst/>
          </a:prstGeom>
          <a:noFill/>
          <a:ln w="254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2874308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ith Call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AF15CB7-EA8A-C54E-AA85-B45D96DFA500}"/>
              </a:ext>
            </a:extLst>
          </p:cNvPr>
          <p:cNvGrpSpPr/>
          <p:nvPr userDrawn="1"/>
        </p:nvGrpSpPr>
        <p:grpSpPr>
          <a:xfrm>
            <a:off x="2341251" y="-1158704"/>
            <a:ext cx="13447489" cy="7683382"/>
            <a:chOff x="4683111" y="-2317407"/>
            <a:chExt cx="26898480" cy="153667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994AD847-7257-DE40-B574-EB870FD817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"/>
            </a:blip>
            <a:stretch>
              <a:fillRect/>
            </a:stretch>
          </p:blipFill>
          <p:spPr>
            <a:xfrm rot="20860560">
              <a:off x="18122531" y="-2317407"/>
              <a:ext cx="11724271" cy="153667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79F01398-14FE-B749-88F3-7444912111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</a:blip>
            <a:stretch>
              <a:fillRect/>
            </a:stretch>
          </p:blipFill>
          <p:spPr>
            <a:xfrm rot="965134">
              <a:off x="4683111" y="142001"/>
              <a:ext cx="26898480" cy="9851544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9D8FCD6-81D3-E944-AA5D-2486CAB8E3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44" y="795289"/>
            <a:ext cx="11428512" cy="299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/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Click to edit subhead content and make sure it is in sentence case or delete if not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xmlns="" id="{786244F3-7483-D04E-93D4-49495E8666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744" y="1393903"/>
            <a:ext cx="7091972" cy="76730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</a:t>
            </a:r>
            <a:r>
              <a:rPr lang="en-US" dirty="0" err="1"/>
              <a:t>malesuada</a:t>
            </a:r>
            <a:r>
              <a:rPr lang="en-US" dirty="0"/>
              <a:t> libero.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xmlns="" id="{44663964-547B-A147-8FAE-80B2780C5F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745" y="2531947"/>
            <a:ext cx="7091972" cy="3716453"/>
          </a:xfrm>
          <a:prstGeom prst="rect">
            <a:avLst/>
          </a:prstGeom>
        </p:spPr>
        <p:txBody>
          <a:bodyPr anchor="t"/>
          <a:lstStyle>
            <a:lvl1pPr marL="144434" indent="-144434">
              <a:buClr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consectetuer adipiscing elit.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697DE06-1D0B-3748-9339-0C0458278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EE9F8E06-3CFB-AA4A-8C51-C77C336F345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962749" y="1371601"/>
            <a:ext cx="0" cy="4667693"/>
          </a:xfrm>
          <a:prstGeom prst="line">
            <a:avLst/>
          </a:prstGeom>
          <a:noFill/>
          <a:ln w="25400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xmlns="" id="{3B69D6DF-9650-AC41-851E-6DF49587FE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4786" y="1371599"/>
            <a:ext cx="3365470" cy="48768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tabLst/>
              <a:defRPr sz="2000" b="1">
                <a:solidFill>
                  <a:schemeClr val="accent2"/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Click here to add a slide takeaway or call to action. You may change the color of this text to match the content when necessary.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911475B1-24C8-B143-8CFC-AABC7F02007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569111"/>
            <a:ext cx="381744" cy="0"/>
          </a:xfrm>
          <a:prstGeom prst="line">
            <a:avLst/>
          </a:prstGeom>
          <a:noFill/>
          <a:ln w="254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9198479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ith Callout 2">
    <p:bg>
      <p:bgPr>
        <a:blipFill dpi="0" rotWithShape="1">
          <a:blip r:embed="rId2">
            <a:lum/>
          </a:blip>
          <a:srcRect/>
          <a:stretch>
            <a:fillRect l="-5000" t="-9000" r="-5000" b="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xmlns="" id="{3F094F0D-FC5F-2A4E-BF65-B38A88BC96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744" y="1393903"/>
            <a:ext cx="7091972" cy="76730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</a:t>
            </a:r>
            <a:r>
              <a:rPr lang="en-US" dirty="0" err="1"/>
              <a:t>malesuada</a:t>
            </a:r>
            <a:r>
              <a:rPr lang="en-US" dirty="0"/>
              <a:t> libero.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xmlns="" id="{F8EAE426-B9BF-CE4A-A288-9DC2F7CEAD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745" y="2531947"/>
            <a:ext cx="7091972" cy="3716453"/>
          </a:xfrm>
          <a:prstGeom prst="rect">
            <a:avLst/>
          </a:prstGeom>
        </p:spPr>
        <p:txBody>
          <a:bodyPr anchor="t"/>
          <a:lstStyle>
            <a:lvl1pPr marL="144434" indent="-144434">
              <a:buClr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Lorem ipsum dolor sit amet, consectetuer adipiscing elit. 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6A4BDDBC-1CC3-6648-98E7-CEED230411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44" y="795289"/>
            <a:ext cx="11428512" cy="299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/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Click to edit subhead content and make sure it is in sentence case or delete if not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5360E0-E5C5-124D-BD0C-135207DAA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B03919F-4534-2247-A566-C1F8E1EEED0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962749" y="1371601"/>
            <a:ext cx="0" cy="4667693"/>
          </a:xfrm>
          <a:prstGeom prst="line">
            <a:avLst/>
          </a:prstGeom>
          <a:noFill/>
          <a:ln w="25400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6">
            <a:extLst>
              <a:ext uri="{FF2B5EF4-FFF2-40B4-BE49-F238E27FC236}">
                <a16:creationId xmlns:a16="http://schemas.microsoft.com/office/drawing/2014/main" xmlns="" id="{BD2957AC-6A91-074D-8CB1-0AC0F53760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4786" y="1371599"/>
            <a:ext cx="3365470" cy="48768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>
                <a:schemeClr val="tx1"/>
              </a:buClr>
              <a:buFont typeface="Arial" panose="020B0604020202020204" pitchFamily="34" charset="0"/>
              <a:buNone/>
              <a:tabLst/>
              <a:defRPr sz="2000" b="1">
                <a:solidFill>
                  <a:schemeClr val="accent2"/>
                </a:solidFill>
              </a:defRPr>
            </a:lvl1pPr>
            <a:lvl2pPr marL="768178" indent="0">
              <a:buNone/>
              <a:defRPr/>
            </a:lvl2pPr>
            <a:lvl3pPr marL="1377641" indent="0">
              <a:buNone/>
              <a:defRPr/>
            </a:lvl3pPr>
            <a:lvl4pPr marL="1828389" indent="0">
              <a:buNone/>
              <a:defRPr/>
            </a:lvl4pPr>
            <a:lvl5pPr marL="2437851" indent="0">
              <a:buNone/>
              <a:defRPr/>
            </a:lvl5pPr>
          </a:lstStyle>
          <a:p>
            <a:pPr lvl="0"/>
            <a:r>
              <a:rPr lang="en-US" dirty="0"/>
              <a:t>Click here to add a slide takeaway or call to action. You may change the color of this text to match the content when necessary.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D951360-5761-E842-9D5E-9848EB5EF9C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569111"/>
            <a:ext cx="381744" cy="0"/>
          </a:xfrm>
          <a:prstGeom prst="line">
            <a:avLst/>
          </a:prstGeom>
          <a:noFill/>
          <a:ln w="254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2284077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2C3A5495-C57E-274B-BD5C-F01102BECB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248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65988530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xmlns="" id="{950BC4B0-9641-6246-9976-50917679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4" y="0"/>
            <a:ext cx="11428512" cy="8398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8711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919" r:id="rId2"/>
    <p:sldLayoutId id="2147484027" r:id="rId3"/>
  </p:sldLayoutIdLst>
  <p:transition spd="med"/>
  <p:txStyles>
    <p:titleStyle>
      <a:lvl1pPr marL="0" indent="0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999" b="1">
          <a:solidFill>
            <a:schemeClr val="tx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463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8926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388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7851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031" indent="-3830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2000">
          <a:solidFill>
            <a:schemeClr val="bg2"/>
          </a:solidFill>
          <a:latin typeface="+mj-lt"/>
          <a:ea typeface="+mn-ea"/>
          <a:cs typeface="+mn-cs"/>
        </a:defRPr>
      </a:lvl1pPr>
      <a:lvl2pPr marL="1072909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1600">
          <a:solidFill>
            <a:schemeClr val="bg2"/>
          </a:solidFill>
          <a:latin typeface="+mj-lt"/>
          <a:ea typeface="+mn-ea"/>
        </a:defRPr>
      </a:lvl2pPr>
      <a:lvl3pPr marL="1682372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1400">
          <a:solidFill>
            <a:schemeClr val="bg2"/>
          </a:solidFill>
          <a:latin typeface="+mj-lt"/>
          <a:ea typeface="+mn-ea"/>
        </a:defRPr>
      </a:lvl3pPr>
      <a:lvl4pPr marL="2133120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200" cap="none">
          <a:solidFill>
            <a:schemeClr val="bg2"/>
          </a:solidFill>
          <a:latin typeface="+mj-lt"/>
          <a:ea typeface="+mn-ea"/>
        </a:defRPr>
      </a:lvl4pPr>
      <a:lvl5pPr marL="2742582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200" cap="none">
          <a:solidFill>
            <a:schemeClr val="bg2"/>
          </a:solidFill>
          <a:latin typeface="+mj-lt"/>
          <a:ea typeface="+mn-ea"/>
        </a:defRPr>
      </a:lvl5pPr>
      <a:lvl6pPr marL="3352045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6pPr>
      <a:lvl7pPr marL="3961509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7pPr>
      <a:lvl8pPr marL="4570972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8pPr>
      <a:lvl9pPr marL="5180434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26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88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1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4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7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7440" userDrawn="1">
          <p15:clr>
            <a:srgbClr val="A4A3A4"/>
          </p15:clr>
        </p15:guide>
        <p15:guide id="4" orient="horz" pos="252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864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3D59C5-CE39-B646-A19E-D4441B9BA35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55049" y="6406752"/>
            <a:ext cx="1359071" cy="314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D08CC1-AC11-8C4E-B595-A8E41BCF7D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622750" y="6495952"/>
            <a:ext cx="2948766" cy="20005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lnSpc>
                <a:spcPct val="100000"/>
              </a:lnSpc>
              <a:defRPr/>
            </a:pPr>
            <a:r>
              <a:rPr lang="en-US" sz="700" kern="0" spc="27" dirty="0">
                <a:solidFill>
                  <a:schemeClr val="tx2"/>
                </a:solidFill>
                <a:latin typeface="+mj-lt"/>
                <a:ea typeface="Arial Unicode MS" charset="0"/>
                <a:cs typeface="Arial" panose="020B0604020202020204" pitchFamily="34" charset="0"/>
              </a:rPr>
              <a:t>PUBLIC | Copyright ©2018 Rockwell Automation, Inc.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E1AC9DC-3103-B54E-8108-A1E9A0B65B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298512" y="6472869"/>
            <a:ext cx="576150" cy="24622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lnSpc>
                <a:spcPct val="100000"/>
              </a:lnSpc>
              <a:defRPr/>
            </a:pPr>
            <a:fld id="{C41E6217-FD4A-4698-ADE0-B72F602A1308}" type="slidenum">
              <a:rPr lang="en-US" sz="1000" kern="0" spc="27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 Unicode MS" charset="0"/>
                <a:cs typeface="Arial" panose="020B0604020202020204" pitchFamily="34" charset="0"/>
              </a:rPr>
              <a:pPr algn="r" eaLnBrk="0" hangingPunct="0">
                <a:lnSpc>
                  <a:spcPct val="100000"/>
                </a:lnSpc>
                <a:defRPr/>
              </a:pPr>
              <a:t>‹#›</a:t>
            </a:fld>
            <a:endParaRPr lang="en-US" sz="1000" kern="0" spc="27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rial Unicode MS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99DD7E3-0828-304A-96F3-96393DED100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916221" y="6581511"/>
            <a:ext cx="275779" cy="0"/>
          </a:xfrm>
          <a:prstGeom prst="line">
            <a:avLst/>
          </a:prstGeom>
          <a:noFill/>
          <a:ln w="254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DC8961D-1A3D-954E-A5F6-85ED4C3F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4" y="0"/>
            <a:ext cx="11428512" cy="8398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5989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842" r:id="rId2"/>
    <p:sldLayoutId id="2147483904" r:id="rId3"/>
    <p:sldLayoutId id="2147483929" r:id="rId4"/>
    <p:sldLayoutId id="2147483930" r:id="rId5"/>
    <p:sldLayoutId id="2147483947" r:id="rId6"/>
    <p:sldLayoutId id="2147483848" r:id="rId7"/>
    <p:sldLayoutId id="2147483927" r:id="rId8"/>
    <p:sldLayoutId id="2147483928" r:id="rId9"/>
    <p:sldLayoutId id="2147483913" r:id="rId10"/>
    <p:sldLayoutId id="2147483886" r:id="rId11"/>
    <p:sldLayoutId id="2147483962" r:id="rId12"/>
    <p:sldLayoutId id="2147483977" r:id="rId13"/>
    <p:sldLayoutId id="2147483983" r:id="rId14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2999" b="1">
          <a:solidFill>
            <a:schemeClr val="tx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463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8926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388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7851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031" indent="-3830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2000">
          <a:solidFill>
            <a:schemeClr val="bg2"/>
          </a:solidFill>
          <a:latin typeface="+mj-lt"/>
          <a:ea typeface="+mn-ea"/>
          <a:cs typeface="+mn-cs"/>
        </a:defRPr>
      </a:lvl1pPr>
      <a:lvl2pPr marL="1072909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1600">
          <a:solidFill>
            <a:schemeClr val="bg2"/>
          </a:solidFill>
          <a:latin typeface="+mj-lt"/>
          <a:ea typeface="+mn-ea"/>
        </a:defRPr>
      </a:lvl2pPr>
      <a:lvl3pPr marL="1682372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1400">
          <a:solidFill>
            <a:schemeClr val="bg2"/>
          </a:solidFill>
          <a:latin typeface="+mj-lt"/>
          <a:ea typeface="+mn-ea"/>
        </a:defRPr>
      </a:lvl3pPr>
      <a:lvl4pPr marL="2133120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200" cap="none">
          <a:solidFill>
            <a:schemeClr val="bg2"/>
          </a:solidFill>
          <a:latin typeface="+mj-lt"/>
          <a:ea typeface="+mn-ea"/>
        </a:defRPr>
      </a:lvl4pPr>
      <a:lvl5pPr marL="2742582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200" cap="none">
          <a:solidFill>
            <a:schemeClr val="bg2"/>
          </a:solidFill>
          <a:latin typeface="+mj-lt"/>
          <a:ea typeface="+mn-ea"/>
        </a:defRPr>
      </a:lvl5pPr>
      <a:lvl6pPr marL="3352045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6pPr>
      <a:lvl7pPr marL="3961509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7pPr>
      <a:lvl8pPr marL="4570972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8pPr>
      <a:lvl9pPr marL="5180434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26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88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1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4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7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7440" userDrawn="1">
          <p15:clr>
            <a:srgbClr val="A4A3A4"/>
          </p15:clr>
        </p15:guide>
        <p15:guide id="4" orient="horz" pos="252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864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71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20" r:id="rId2"/>
    <p:sldLayoutId id="2147483984" r:id="rId3"/>
    <p:sldLayoutId id="2147483997" r:id="rId4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199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463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8926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388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7851" algn="l" rtl="0" eaLnBrk="1" fontAlgn="base" hangingPunct="1">
        <a:lnSpc>
          <a:spcPts val="3999"/>
        </a:lnSpc>
        <a:spcBef>
          <a:spcPct val="0"/>
        </a:spcBef>
        <a:spcAft>
          <a:spcPct val="0"/>
        </a:spcAft>
        <a:defRPr sz="3732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031" indent="-3830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2000">
          <a:solidFill>
            <a:schemeClr val="bg2"/>
          </a:solidFill>
          <a:latin typeface="+mj-lt"/>
          <a:ea typeface="+mn-ea"/>
          <a:cs typeface="+mn-cs"/>
        </a:defRPr>
      </a:lvl1pPr>
      <a:lvl2pPr marL="1072909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1600">
          <a:solidFill>
            <a:schemeClr val="bg2"/>
          </a:solidFill>
          <a:latin typeface="+mj-lt"/>
          <a:ea typeface="+mn-ea"/>
        </a:defRPr>
      </a:lvl2pPr>
      <a:lvl3pPr marL="1682372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1400">
          <a:solidFill>
            <a:schemeClr val="bg2"/>
          </a:solidFill>
          <a:latin typeface="+mj-lt"/>
          <a:ea typeface="+mn-ea"/>
        </a:defRPr>
      </a:lvl3pPr>
      <a:lvl4pPr marL="2133120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200" cap="none">
          <a:solidFill>
            <a:schemeClr val="bg2"/>
          </a:solidFill>
          <a:latin typeface="+mj-lt"/>
          <a:ea typeface="+mn-ea"/>
        </a:defRPr>
      </a:lvl4pPr>
      <a:lvl5pPr marL="2742582" indent="-30473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200" cap="none">
          <a:solidFill>
            <a:schemeClr val="bg2"/>
          </a:solidFill>
          <a:latin typeface="+mj-lt"/>
          <a:ea typeface="+mn-ea"/>
        </a:defRPr>
      </a:lvl5pPr>
      <a:lvl6pPr marL="3352045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6pPr>
      <a:lvl7pPr marL="3961509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7pPr>
      <a:lvl8pPr marL="4570972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8pPr>
      <a:lvl9pPr marL="5180434" indent="-304731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6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26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88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1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4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7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7440" userDrawn="1">
          <p15:clr>
            <a:srgbClr val="A4A3A4"/>
          </p15:clr>
        </p15:guide>
        <p15:guide id="4" orient="horz" pos="252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86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KUP&#38468;&#34920;\03&#30446;&#35270;&#21270;&#31649;&#29702;\&#21306;&#22495;&#30475;&#26495;&#34920;&#26684;.xls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4037;&#20316;&#31449;&#31283;&#23450;&#24615;&#21644;&#25345;&#32493;&#25913;&#21892;&#22270;&#26684;&#24335;.xls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4037;&#20316;&#31449;&#31283;&#23450;&#24615;&#21644;&#25345;&#32493;&#25913;&#21892;&#36335;&#24452;&#22270;&#32418;&#12289;&#40644;&#12289;&#32511;&#29366;&#24577;&#23450;&#20041;.xlsx" TargetMode="External"/><Relationship Id="rId4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5345;&#32493;&#25913;&#21892;&#36335;&#24452;&#22270;&#25903;&#25345;&#20154;&#21592;&#35745;&#21010;&#34920;.xls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KUP&#38468;&#34920;\02&#26631;&#20934;&#21270;&#20316;&#19994;\JMC-OIS&#12289;CAS&#12289;WES.xl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file:///H:\River\JMC\02%20Blueprint\2.3%20Workshop%20Material\2.3.12%20FPS\&#23500;&#23665;&#24037;&#21378;GFPS&#25968;&#23383;&#21270;&#39033;&#30446;\OS&amp;KUP&#38468;&#34920;\04&#36807;&#31243;&#30830;&#35748;\&#36807;&#31243;&#39564;&#35777;&#34920;.xlsx" TargetMode="External"/><Relationship Id="rId4" Type="http://schemas.openxmlformats.org/officeDocument/2006/relationships/hyperlink" Target="file:///H:\River\JMC\02%20Blueprint\2.3%20Workshop%20Material\2.3.12%20FPS\&#23500;&#23665;&#24037;&#21378;GFPS&#25968;&#23383;&#21270;&#39033;&#30446;\OS&amp;KUP&#38468;&#34920;\03&#30446;&#35270;&#21270;&#31649;&#29702;\&#29616;&#22330;&#35843;&#25972;&#26631;&#20934;.docx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4037;&#20316;&#31449;&#31283;&#23450;&#24615;&#21644;&#25345;&#32493;&#25913;&#21892;&#22270;&#26684;&#24335;.xlsx" TargetMode="External"/><Relationship Id="rId7" Type="http://schemas.openxmlformats.org/officeDocument/2006/relationships/hyperlink" Target="file:///H:\River\JMC\02%20Blueprint\2.3%20Workshop%20Material\2.3.12%20FPS\&#23500;&#23665;&#24037;&#21378;GFPS&#25968;&#23383;&#21270;&#39033;&#30446;\OS&amp;KUP&#38468;&#34920;\03&#30446;&#35270;&#21270;&#31649;&#29702;\&#29616;&#22330;&#35843;&#25972;&#26631;&#20934;.doc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file:///H:\River\JMC\02%20Blueprint\2.3%20Workshop%20Material\2.3.12%20FPS\&#23500;&#23665;&#24037;&#21378;GFPS&#25968;&#23383;&#21270;&#39033;&#30446;\OS&amp;KUP&#38468;&#34920;\02&#26631;&#20934;&#21270;&#20316;&#19994;\JMC-OIS&#12289;CAS&#12289;WES.xls" TargetMode="External"/><Relationship Id="rId5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4037;&#20316;&#31449;&#31283;&#23450;&#24615;&#21644;&#25345;&#32493;&#25913;&#21892;&#36335;&#24452;&#22270;&#32418;&#12289;&#40644;&#12289;&#32511;&#29366;&#24577;&#23450;&#20041;.xlsx" TargetMode="External"/><Relationship Id="rId4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5345;&#32493;&#25913;&#21892;&#36335;&#24452;&#22270;&#25903;&#25345;&#20154;&#21592;&#35745;&#21010;&#34920;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KUP&#38468;&#34920;\03&#30446;&#35270;&#21270;&#31649;&#29702;\&#21306;&#22495;&#30475;&#26495;&#34920;&#26684;.xls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H:\River\JMC\02%20Blueprint\2.3%20Workshop%20Material\2.3.12%20FPS\&#23500;&#23665;&#24037;&#21378;GFPS&#25968;&#23383;&#21270;&#39033;&#30446;\OS&amp;KUP&#38468;&#34920;\04&#36807;&#31243;&#30830;&#35748;\&#36807;&#31243;&#39564;&#35777;&#34920;.xls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KUP&#38468;&#34920;\02&#26631;&#20934;&#21270;&#20316;&#19994;\JMC-OIS&#12289;CAS&#12289;WES.xl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file:///H:\River\JMC\02%20Blueprint\2.3%20Workshop%20Material\2.3.12%20FPS\&#23500;&#23665;&#24037;&#21378;GFPS&#25968;&#23383;&#21270;&#39033;&#30446;\OS&amp;KUP&#38468;&#34920;\04&#36807;&#31243;&#30830;&#35748;\&#36807;&#31243;&#39564;&#35777;&#34920;.xlsx" TargetMode="External"/><Relationship Id="rId4" Type="http://schemas.openxmlformats.org/officeDocument/2006/relationships/hyperlink" Target="file:///H:\River\JMC\02%20Blueprint\2.3%20Workshop%20Material\2.3.12%20FPS\&#23500;&#23665;&#24037;&#21378;GFPS&#25968;&#23383;&#21270;&#39033;&#30446;\OS&amp;KUP&#38468;&#34920;\03&#30446;&#35270;&#21270;&#31649;&#29702;\&#29616;&#22330;&#35843;&#25972;&#26631;&#20934;.docx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78;&#32423;&#26041;&#38024;&#23637;&#24320;\&#34920;3&#21378;&#32423;A3&#25112;&#30053;&#25253;&#21578;.pptx" TargetMode="External"/><Relationship Id="rId7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78;&#32423;&#26041;&#38024;&#23637;&#24320;\&#34920;6&#21378;&#32423;&#25351;&#26631;&#36235;&#21183;.pptx" TargetMode="External"/><Relationship Id="rId2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78;&#32423;&#26041;&#38024;&#23637;&#24320;\&#34920;2&#21378;&#32423;&#25351;&#26631;&#35760;&#20998;&#21345;.xlsx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78;&#32423;&#26041;&#38024;&#23637;&#24320;\&#34920;5&#21378;&#32423;&#24037;&#20316;&#35745;&#21010;.xlsx" TargetMode="External"/><Relationship Id="rId5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78;&#32423;&#26041;&#38024;&#23637;&#24320;\&#34920;1&#21378;&#32423;&#20116;&#24180;&#25112;&#30053;&#31574;&#21010;.xlsx" TargetMode="External"/><Relationship Id="rId4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78;&#32423;&#26041;&#38024;&#23637;&#24320;\&#34920;4&#21378;&#32423;&#20027;&#35745;&#21010;.xls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06;&#22495;&#32423;&#26041;&#38024;&#23637;&#24320;\&#34920;1&#21306;&#22495;&#32423;&#25351;&#26631;&#35760;&#20998;&#21345;.xlsx" TargetMode="External"/><Relationship Id="rId7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06;&#22495;&#32423;&#26041;&#38024;&#23637;&#24320;\&#34920;5&#21306;&#22495;&#32423;&#25351;&#26631;&#36235;&#21183;.pptx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Relationship Id="rId6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06;&#22495;&#32423;&#26041;&#38024;&#23637;&#24320;\&#34920;4&#21306;&#22495;&#32423;&#24037;&#20316;&#35745;&#21010;.xlsx" TargetMode="External"/><Relationship Id="rId5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06;&#22495;&#32423;&#26041;&#38024;&#23637;&#24320;\&#34920;3&#21306;&#22495;&#32423;&#20027;&#35745;&#21010;.xlsx" TargetMode="External"/><Relationship Id="rId4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06;&#22495;&#32423;&#26041;&#38024;&#23637;&#24320;\&#34920;2&#21306;&#22495;&#32423;A3&#25112;&#30053;&#25253;&#21578;.ppt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4037;&#20316;&#31449;&#31283;&#23450;&#24615;&#21644;&#25345;&#32493;&#25913;&#21892;&#36335;&#24452;&#22270;&#32418;&#12289;&#40644;&#12289;&#32511;&#29366;&#24577;&#23450;&#20041;.xlsx" TargetMode="External"/><Relationship Id="rId3" Type="http://schemas.openxmlformats.org/officeDocument/2006/relationships/hyperlink" Target="file:///H:\River\JMC\02%20Blueprint\2.3%20Workshop%20Material\2.3.12%20FPS\&#23500;&#23665;&#24037;&#21378;GFPS&#25968;&#23383;&#21270;&#39033;&#30446;\OS&amp;KUP&#38468;&#34920;\01&#26041;&#38024;&#23637;&#24320;\&#21378;&#32423;&#26041;&#38024;&#23637;&#24320;\&#21378;&#32423;&#26041;&#38024;&#23637;&#24320;&#30475;&#26495;&#24067;&#32622;&#22270;.xlsx" TargetMode="External"/><Relationship Id="rId7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5345;&#32493;&#25913;&#21892;&#36335;&#24452;&#22270;&#25903;&#25345;&#20154;&#21592;&#35745;&#21010;&#34920;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4037;&#20316;&#31449;&#31283;&#23450;&#24615;&#21644;&#25345;&#32493;&#25913;&#21892;&#22270;&#26684;&#24335;.xlsx" TargetMode="External"/><Relationship Id="rId11" Type="http://schemas.openxmlformats.org/officeDocument/2006/relationships/hyperlink" Target="file:///H:\River\JMC\02%20Blueprint\2.3%20Workshop%20Material\2.3.12%20FPS\&#23500;&#23665;&#24037;&#21378;GFPS&#25968;&#23383;&#21270;&#39033;&#30446;\OS&amp;KUP&#38468;&#34920;\04&#36807;&#31243;&#30830;&#35748;\&#36807;&#31243;&#39564;&#35777;&#34920;.xlsx" TargetMode="External"/><Relationship Id="rId5" Type="http://schemas.openxmlformats.org/officeDocument/2006/relationships/hyperlink" Target="file:///H:\River\JMC\02%20Blueprint\2.3%20Workshop%20Material\2.3.12%20FPS\&#23500;&#23665;&#24037;&#21378;GFPS&#25968;&#23383;&#21270;&#39033;&#30446;\OS&amp;KUP&#38468;&#34920;\03&#30446;&#35270;&#21270;&#31649;&#29702;\&#21306;&#22495;&#30475;&#26495;&#34920;&#26684;.xlsx" TargetMode="External"/><Relationship Id="rId10" Type="http://schemas.openxmlformats.org/officeDocument/2006/relationships/hyperlink" Target="file:///H:\River\JMC\02%20Blueprint\2.3%20Workshop%20Material\2.3.12%20FPS\&#23500;&#23665;&#24037;&#21378;GFPS&#25968;&#23383;&#21270;&#39033;&#30446;\OS&amp;KUP&#38468;&#34920;\03&#30446;&#35270;&#21270;&#31649;&#29702;\&#29616;&#22330;&#35843;&#25972;&#26631;&#20934;.docx" TargetMode="External"/><Relationship Id="rId4" Type="http://schemas.openxmlformats.org/officeDocument/2006/relationships/hyperlink" Target="file:///H:\River\JMC\02%20Blueprint\2.3%20Workshop%20Material\2.3.12%20FPS\&#23500;&#23665;&#24037;&#21378;GFPS&#25968;&#23383;&#21270;&#39033;&#30446;\OS&amp;KUP&#38468;&#34920;\01&#26041;&#38024;&#23637;&#24320;\&#21306;&#22495;&#32423;&#26041;&#38024;&#23637;&#24320;\&#21306;&#22495;&#32423;&#26041;&#38024;&#23637;&#24320;&#30475;&#26495;&#24067;&#32622;&#22270;.xlsx" TargetMode="External"/><Relationship Id="rId9" Type="http://schemas.openxmlformats.org/officeDocument/2006/relationships/hyperlink" Target="file:///H:\River\JMC\02%20Blueprint\2.3%20Workshop%20Material\2.3.12%20FPS\&#23500;&#23665;&#24037;&#21378;GFPS&#25968;&#23383;&#21270;&#39033;&#30446;\OS&amp;KUP&#38468;&#34920;\02&#26631;&#20934;&#21270;&#20316;&#19994;\JMC-OIS&#12289;CAS&#12289;WES.xl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KUP&#38468;&#34920;\03&#30446;&#35270;&#21270;&#31649;&#29702;\&#21306;&#22495;&#30475;&#26495;&#34920;&#26684;.xls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H:\River\JMC\02%20Blueprint\2.3%20Workshop%20Material\2.3.12%20FPS\&#23500;&#23665;&#24037;&#21378;GFPS&#25968;&#23383;&#21270;&#39033;&#30446;\OS&amp;KUP&#38468;&#34920;\03&#30446;&#35270;&#21270;&#31649;&#29702;\&#29616;&#22330;&#35843;&#25972;&#26631;&#20934;.docx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4037;&#20316;&#31449;&#31283;&#23450;&#24615;&#21644;&#25345;&#32493;&#25913;&#21892;&#22270;&#26684;&#24335;.xls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4037;&#20316;&#31449;&#31283;&#23450;&#24615;&#21644;&#25345;&#32493;&#25913;&#21892;&#36335;&#24452;&#22270;&#32418;&#12289;&#40644;&#12289;&#32511;&#29366;&#24577;&#23450;&#20041;.xlsx" TargetMode="External"/><Relationship Id="rId4" Type="http://schemas.openxmlformats.org/officeDocument/2006/relationships/hyperlink" Target="file:///H:\River\JMC\02%20Blueprint\2.3%20Workshop%20Material\2.3.12%20FPS\&#23500;&#23665;&#24037;&#21378;GFPS&#25968;&#23383;&#21270;&#39033;&#30446;\OS&amp;KUP&#38468;&#34920;\05&#25345;&#32493;&#25913;&#21892;\&#25345;&#32493;&#25913;&#21892;&#36335;&#24452;&#22270;&#25903;&#25345;&#20154;&#21592;&#35745;&#21010;&#34920;.xlsx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KUP&#38468;&#34920;\02&#26631;&#20934;&#21270;&#20316;&#19994;\JMC-OIS&#12289;CAS&#12289;WES.x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78;&#32423;&#26041;&#38024;&#23637;&#24320;\&#34920;1&#21378;&#32423;&#20116;&#24180;&#25112;&#30053;&#31574;&#21010;.xlsx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78;&#32423;&#26041;&#38024;&#23637;&#24320;\&#34920;2&#21378;&#32423;&#25351;&#26631;&#35760;&#20998;&#21345;.xlsx" TargetMode="External"/><Relationship Id="rId5" Type="http://schemas.openxmlformats.org/officeDocument/2006/relationships/hyperlink" Target="file:///H:\River\JMC\02%20Blueprint\2.3%20Workshop%20Material\2.3.12%20FPS\&#23500;&#23665;&#24037;&#21378;GFPS&#25968;&#23383;&#21270;&#39033;&#30446;\OS&amp;amp;KUP&#38468;&#34920;\01&#26041;&#38024;&#23637;&#24320;\&#21378;&#32423;&#26041;&#38024;&#23637;&#24320;\&#34920;6&#21378;&#32423;&#25351;&#26631;&#36235;&#21183;.pptx" TargetMode="External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H:\River\JMC\02%20Blueprint\2.3%20Workshop%20Material\2.3.12%20FPS\&#23500;&#23665;&#24037;&#21378;GFPS&#25968;&#23383;&#21270;&#39033;&#30446;\OS&amp;KUP&#38468;&#34920;\04&#36807;&#31243;&#30830;&#35748;\&#36807;&#31243;&#39564;&#35777;&#34920;.xls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5400" dirty="0" smtClean="0">
                <a:latin typeface="Rockwell" panose="02060603020205020403" pitchFamily="18" charset="0"/>
              </a:rPr>
              <a:t>JMC</a:t>
            </a:r>
            <a:r>
              <a:rPr lang="zh-CN" altLang="en-US" sz="5400" dirty="0" smtClean="0">
                <a:latin typeface="Rockwell" panose="02060603020205020403" pitchFamily="18" charset="0"/>
              </a:rPr>
              <a:t>富山工厂</a:t>
            </a:r>
            <a:r>
              <a:rPr lang="en-US" altLang="zh-CN" sz="5400" dirty="0" smtClean="0">
                <a:latin typeface="Rockwell" panose="02060603020205020403" pitchFamily="18" charset="0"/>
              </a:rPr>
              <a:t> MES</a:t>
            </a:r>
            <a:br>
              <a:rPr lang="en-US" altLang="zh-CN" sz="5400" dirty="0" smtClean="0">
                <a:latin typeface="Rockwell" panose="02060603020205020403" pitchFamily="18" charset="0"/>
              </a:rPr>
            </a:br>
            <a:r>
              <a:rPr lang="en-US" altLang="zh-CN" sz="5400" dirty="0" smtClean="0">
                <a:latin typeface="Rockwell" panose="02060603020205020403" pitchFamily="18" charset="0"/>
              </a:rPr>
              <a:t>FPS</a:t>
            </a:r>
            <a:r>
              <a:rPr lang="zh-CN" altLang="en-US" sz="5400" dirty="0" smtClean="0">
                <a:latin typeface="Rockwell" panose="02060603020205020403" pitchFamily="18" charset="0"/>
              </a:rPr>
              <a:t>数字化运营</a:t>
            </a:r>
            <a:endParaRPr lang="en-US" sz="5400" dirty="0">
              <a:latin typeface="Rockwell" panose="02060603020205020403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Bruce Xiaolong Liu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2019/07/22</a:t>
            </a:r>
          </a:p>
        </p:txBody>
      </p:sp>
    </p:spTree>
    <p:extLst>
      <p:ext uri="{BB962C8B-B14F-4D97-AF65-F5344CB8AC3E}">
        <p14:creationId xmlns:p14="http://schemas.microsoft.com/office/powerpoint/2010/main" val="10958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911103"/>
              </p:ext>
            </p:extLst>
          </p:nvPr>
        </p:nvGraphicFramePr>
        <p:xfrm>
          <a:off x="536540" y="2121774"/>
          <a:ext cx="9163048" cy="2570918"/>
        </p:xfrm>
        <a:graphic>
          <a:graphicData uri="http://schemas.openxmlformats.org/drawingml/2006/table">
            <a:tbl>
              <a:tblPr/>
              <a:tblGrid>
                <a:gridCol w="395935"/>
                <a:gridCol w="862571"/>
                <a:gridCol w="2672555"/>
                <a:gridCol w="1626158"/>
                <a:gridCol w="1117100"/>
                <a:gridCol w="1937249"/>
                <a:gridCol w="551480"/>
              </a:tblGrid>
              <a:tr h="3672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单点教程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SPL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问题来源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工程师编制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b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员工应用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对应工位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67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QCM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问题记录表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67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QCM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清单汇总表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检验围堵工位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67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不合格品记录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检验围堵工位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67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变化点管理汇总表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XL31001-04-A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变化点管理看板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67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变化点管理问题表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XL31001-03-A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变化点管理看板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160" marR="7160" marT="7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微软雅黑 Light" pitchFamily="34" charset="-122"/>
                <a:ea typeface="微软雅黑 Light" pitchFamily="34" charset="-122"/>
              </a:rPr>
              <a:t>By Category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7177" y="1243371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方针展开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879" y="1243371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目视化管理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54581" y="1243371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持续改善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13283" y="1243371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标准化工作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71985" y="1243371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过程确认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330686" y="1243371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latin typeface="Arial" charset="0"/>
                </a:rPr>
                <a:t>QOS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9915036" y="2488663"/>
            <a:ext cx="14285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线边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endParaRPr lang="en-US" altLang="zh-CN" sz="1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变化点管理看板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6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矩形标注 80"/>
          <p:cNvSpPr>
            <a:spLocks noChangeArrowheads="1"/>
          </p:cNvSpPr>
          <p:nvPr/>
        </p:nvSpPr>
        <p:spPr bwMode="auto">
          <a:xfrm>
            <a:off x="10293451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793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Board Perspective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 六大类看板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8699" y="1239870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7401" y="1239870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车间级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6103" y="1239870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4805" y="1239870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持续改善路径图看板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3507" y="1239870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工位看板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72208" y="1239870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变化点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管理看板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6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282193"/>
              </p:ext>
            </p:extLst>
          </p:nvPr>
        </p:nvGraphicFramePr>
        <p:xfrm>
          <a:off x="537177" y="2124347"/>
          <a:ext cx="9255510" cy="1759688"/>
        </p:xfrm>
        <a:graphic>
          <a:graphicData uri="http://schemas.openxmlformats.org/drawingml/2006/table">
            <a:tbl>
              <a:tblPr/>
              <a:tblGrid>
                <a:gridCol w="399929"/>
                <a:gridCol w="871275"/>
                <a:gridCol w="2699524"/>
                <a:gridCol w="1642567"/>
                <a:gridCol w="1128372"/>
                <a:gridCol w="1956798"/>
                <a:gridCol w="557045"/>
              </a:tblGrid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五年战略计划指标记分卡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JX54108-01-A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指标积分卡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JX54108-02-A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战略报告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JX54108-03-A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JX54108-04-A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JX54108-05-A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JX54108-06-A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9" name="矩形标注 80"/>
          <p:cNvSpPr>
            <a:spLocks noChangeArrowheads="1"/>
          </p:cNvSpPr>
          <p:nvPr/>
        </p:nvSpPr>
        <p:spPr bwMode="auto">
          <a:xfrm>
            <a:off x="408658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856558" y="2124347"/>
            <a:ext cx="20353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每个区长一块，导入表格格式，在线填写或</a:t>
            </a:r>
            <a:r>
              <a:rPr lang="en-US" altLang="zh-CN" sz="1400" dirty="0"/>
              <a:t>《</a:t>
            </a:r>
            <a:r>
              <a:rPr lang="zh-CN" altLang="en-US" sz="1400" dirty="0"/>
              <a:t>指标数据模板</a:t>
            </a:r>
            <a:r>
              <a:rPr lang="en-US" altLang="zh-CN" sz="1400" dirty="0"/>
              <a:t>》</a:t>
            </a:r>
            <a:r>
              <a:rPr lang="zh-CN" altLang="en-US" sz="1400" dirty="0"/>
              <a:t>的设定自动获取数据，每月需保存一次所有表格（保留</a:t>
            </a:r>
            <a:r>
              <a:rPr lang="en-US" altLang="zh-CN" sz="1400" dirty="0"/>
              <a:t>2</a:t>
            </a:r>
            <a:r>
              <a:rPr lang="zh-CN" altLang="en-US" sz="1400" dirty="0"/>
              <a:t>年记录）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8766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Board Perspective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 六大类看板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8699" y="1239870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7401" y="1239870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车间级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6103" y="1239870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4805" y="1239870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持续改善路径图看板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3507" y="1239870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工位看板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72208" y="1239870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变化点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管理看板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5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83053"/>
              </p:ext>
            </p:extLst>
          </p:nvPr>
        </p:nvGraphicFramePr>
        <p:xfrm>
          <a:off x="537177" y="2124347"/>
          <a:ext cx="9255510" cy="1508304"/>
        </p:xfrm>
        <a:graphic>
          <a:graphicData uri="http://schemas.openxmlformats.org/drawingml/2006/table">
            <a:tbl>
              <a:tblPr/>
              <a:tblGrid>
                <a:gridCol w="399929"/>
                <a:gridCol w="871275"/>
                <a:gridCol w="2699524"/>
                <a:gridCol w="1642567"/>
                <a:gridCol w="1128372"/>
                <a:gridCol w="1956798"/>
                <a:gridCol w="557045"/>
              </a:tblGrid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指标积分卡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JX54108-02-A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战略报告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JX54108-03-A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JX54108-04-A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JX54108-05-A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JX54108-06-A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4" name="矩形标注 80"/>
          <p:cNvSpPr>
            <a:spLocks noChangeArrowheads="1"/>
          </p:cNvSpPr>
          <p:nvPr/>
        </p:nvSpPr>
        <p:spPr bwMode="auto">
          <a:xfrm>
            <a:off x="2387928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122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505398"/>
              </p:ext>
            </p:extLst>
          </p:nvPr>
        </p:nvGraphicFramePr>
        <p:xfrm>
          <a:off x="537177" y="2124347"/>
          <a:ext cx="9255511" cy="4351340"/>
        </p:xfrm>
        <a:graphic>
          <a:graphicData uri="http://schemas.openxmlformats.org/drawingml/2006/table">
            <a:tbl>
              <a:tblPr/>
              <a:tblGrid>
                <a:gridCol w="399930"/>
                <a:gridCol w="871275"/>
                <a:gridCol w="2699524"/>
                <a:gridCol w="1642568"/>
                <a:gridCol w="1128372"/>
                <a:gridCol w="1956798"/>
                <a:gridCol w="557044"/>
              </a:tblGrid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质量输入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 action="ppaction://hlinkfile"/>
                        </a:rPr>
                        <a:t>区长看板</a:t>
                      </a:r>
                      <a:endParaRPr lang="zh-CN" altLang="en-US" sz="11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物料短缺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设备维护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每日过程跟踪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JX54109-03-A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休假安排表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JX54109-04-A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一岗多能确认表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JX54109-05-A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5S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责任区域分布图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JX54109-06-A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低风险安全问题统计表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JX54109-07-A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每日状况跟踪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Andon)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JX54109-08-A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每日出勤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JX54109-09-A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区域质量缺陷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关键指标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JX54109-10-A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每日产量监控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 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JX54109-11-A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高风险安全问题统计表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JX54109-12-A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每日输出跟踪（安全）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JX54109-13-A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每日输出跟踪（质量）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JX54109-13-A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每日产量跟踪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JX54109-14-A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区域指标记分卡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JX54108-07-A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一个制造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JX54108-08-A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17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持续改善解决问题表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JX54110-06-A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554" marR="7554" marT="75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Board Perspective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 六大类看板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8699" y="1239870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7401" y="1239870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车间级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6103" y="1239870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4805" y="1239870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持续改善路径图看板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3507" y="1239870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工位看板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72208" y="1239870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变化点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管理看板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19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矩形标注 80"/>
          <p:cNvSpPr>
            <a:spLocks noChangeArrowheads="1"/>
          </p:cNvSpPr>
          <p:nvPr/>
        </p:nvSpPr>
        <p:spPr bwMode="auto">
          <a:xfrm>
            <a:off x="4332481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56558" y="2124347"/>
            <a:ext cx="20353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每个区长一块，导入表格格式，在线填写或</a:t>
            </a:r>
            <a:r>
              <a:rPr lang="en-US" altLang="zh-CN" sz="1400" dirty="0"/>
              <a:t>《</a:t>
            </a:r>
            <a:r>
              <a:rPr lang="zh-CN" altLang="en-US" sz="1400" dirty="0"/>
              <a:t>指标数据模板</a:t>
            </a:r>
            <a:r>
              <a:rPr lang="en-US" altLang="zh-CN" sz="1400" dirty="0"/>
              <a:t>》</a:t>
            </a:r>
            <a:r>
              <a:rPr lang="zh-CN" altLang="en-US" sz="1400" dirty="0"/>
              <a:t>的设定自动获取数据，每月需保存一次所有表格（保留</a:t>
            </a:r>
            <a:r>
              <a:rPr lang="en-US" altLang="zh-CN" sz="1400" dirty="0"/>
              <a:t>2</a:t>
            </a:r>
            <a:r>
              <a:rPr lang="zh-CN" altLang="en-US" sz="1400" dirty="0"/>
              <a:t>年记录）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5321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Board Perspective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 六大类看板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8699" y="1239870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7401" y="1239870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车间级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6103" y="1239870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4805" y="1239870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持续改善路径图看板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3507" y="1239870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工位看板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72208" y="1239870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变化点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管理看板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3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75235"/>
              </p:ext>
            </p:extLst>
          </p:nvPr>
        </p:nvGraphicFramePr>
        <p:xfrm>
          <a:off x="520118" y="2124347"/>
          <a:ext cx="9272569" cy="1744980"/>
        </p:xfrm>
        <a:graphic>
          <a:graphicData uri="http://schemas.openxmlformats.org/drawingml/2006/table">
            <a:tbl>
              <a:tblPr/>
              <a:tblGrid>
                <a:gridCol w="400667"/>
                <a:gridCol w="872881"/>
                <a:gridCol w="2704499"/>
                <a:gridCol w="1645595"/>
                <a:gridCol w="1130452"/>
                <a:gridCol w="1960404"/>
                <a:gridCol w="558071"/>
              </a:tblGrid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 action="ppaction://hlinkfile"/>
                        </a:rPr>
                        <a:t>工作站稳定性和持续改善路径图</a:t>
                      </a:r>
                      <a:endParaRPr lang="zh-CN" alt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JX54110-02-A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 action="ppaction://hlinkfile"/>
                        </a:rPr>
                        <a:t>持续改善路径图支持人员计划表</a:t>
                      </a:r>
                      <a:endParaRPr lang="zh-CN" alt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JX54110-05-A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 action="ppaction://hlinkfile"/>
                        </a:rPr>
                        <a:t>工作站稳定性和持续改善路径图红、黄、绿状态定义</a:t>
                      </a:r>
                      <a:endParaRPr lang="zh-CN" alt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JX54110-03-A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5" name="矩形标注 80"/>
          <p:cNvSpPr>
            <a:spLocks noChangeArrowheads="1"/>
          </p:cNvSpPr>
          <p:nvPr/>
        </p:nvSpPr>
        <p:spPr bwMode="auto">
          <a:xfrm>
            <a:off x="6288605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4708" y="42992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每个区长一块，导入表格格式（每个工位单独显示</a:t>
            </a:r>
            <a:r>
              <a:rPr lang="en-US" dirty="0"/>
              <a:t>），在线填写，每月需保存一次所有表格（保留2年记录）</a:t>
            </a:r>
          </a:p>
        </p:txBody>
      </p:sp>
    </p:spTree>
    <p:extLst>
      <p:ext uri="{BB962C8B-B14F-4D97-AF65-F5344CB8AC3E}">
        <p14:creationId xmlns:p14="http://schemas.microsoft.com/office/powerpoint/2010/main" val="19591585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402088"/>
              </p:ext>
            </p:extLst>
          </p:nvPr>
        </p:nvGraphicFramePr>
        <p:xfrm>
          <a:off x="520117" y="2124348"/>
          <a:ext cx="9272569" cy="2390269"/>
        </p:xfrm>
        <a:graphic>
          <a:graphicData uri="http://schemas.openxmlformats.org/drawingml/2006/table">
            <a:tbl>
              <a:tblPr/>
              <a:tblGrid>
                <a:gridCol w="400666"/>
                <a:gridCol w="872881"/>
                <a:gridCol w="2704499"/>
                <a:gridCol w="1645595"/>
                <a:gridCol w="1130452"/>
                <a:gridCol w="1960404"/>
                <a:gridCol w="558072"/>
              </a:tblGrid>
              <a:tr h="3414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4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标准化工作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 action="ppaction://hlinkfile"/>
                        </a:rPr>
                        <a:t>OIS/WES</a:t>
                      </a:r>
                      <a:endParaRPr lang="en-US" sz="10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工厂自行编号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414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 action="ppaction://hlinkfile"/>
                        </a:rPr>
                        <a:t>现场调整标准</a:t>
                      </a:r>
                      <a:endParaRPr lang="zh-CN" altLang="en-US" sz="10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JX54109-01-A 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414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过程确认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 action="ppaction://hlinkfile"/>
                        </a:rPr>
                        <a:t>过程验证表</a:t>
                      </a:r>
                      <a:endParaRPr lang="zh-CN" altLang="en-US" sz="10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JX54118-01-A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414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QCM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问题记录表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414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QCM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清单汇总表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检验围堵工位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414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不合格品记录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检验围堵工位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6982" marR="6982" marT="6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Board Perspective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 六大类看板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8699" y="1239870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7401" y="1239870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车间级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6103" y="1239870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4805" y="1239870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持续改善路径图看板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3507" y="1239870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工位看板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72208" y="1239870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变化点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管理看板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6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矩形标注 80"/>
          <p:cNvSpPr>
            <a:spLocks noChangeArrowheads="1"/>
          </p:cNvSpPr>
          <p:nvPr/>
        </p:nvSpPr>
        <p:spPr bwMode="auto">
          <a:xfrm>
            <a:off x="8244722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985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Board Perspective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 六大类看板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8699" y="1239870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7401" y="1239870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车间级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6103" y="1239870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4805" y="1239870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持续改善路径图看板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3507" y="1239870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工位看板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72208" y="1239870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变化点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管理看板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2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58616"/>
              </p:ext>
            </p:extLst>
          </p:nvPr>
        </p:nvGraphicFramePr>
        <p:xfrm>
          <a:off x="520118" y="2124348"/>
          <a:ext cx="9272567" cy="1275009"/>
        </p:xfrm>
        <a:graphic>
          <a:graphicData uri="http://schemas.openxmlformats.org/drawingml/2006/table">
            <a:tbl>
              <a:tblPr/>
              <a:tblGrid>
                <a:gridCol w="400666"/>
                <a:gridCol w="872881"/>
                <a:gridCol w="2704499"/>
                <a:gridCol w="1645594"/>
                <a:gridCol w="1130452"/>
                <a:gridCol w="1960404"/>
                <a:gridCol w="558071"/>
              </a:tblGrid>
              <a:tr h="4250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变化点管理汇总表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XL31001-04-A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变化点管理看板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425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变化点管理问题表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XL31001-03-A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变化点管理看板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5" name="矩形标注 80"/>
          <p:cNvSpPr>
            <a:spLocks noChangeArrowheads="1"/>
          </p:cNvSpPr>
          <p:nvPr/>
        </p:nvSpPr>
        <p:spPr bwMode="auto">
          <a:xfrm>
            <a:off x="10200853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89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Role Perspective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 六大类看板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8699" y="1239870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工程师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7401" y="1239870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区长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6103" y="1239870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组长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4805" y="1239870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员工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3507" y="1239870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检验围堵工位</a:t>
              </a: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72208" y="1239870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6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661004"/>
              </p:ext>
            </p:extLst>
          </p:nvPr>
        </p:nvGraphicFramePr>
        <p:xfrm>
          <a:off x="537177" y="2124347"/>
          <a:ext cx="9255510" cy="1759688"/>
        </p:xfrm>
        <a:graphic>
          <a:graphicData uri="http://schemas.openxmlformats.org/drawingml/2006/table">
            <a:tbl>
              <a:tblPr/>
              <a:tblGrid>
                <a:gridCol w="399929"/>
                <a:gridCol w="871275"/>
                <a:gridCol w="2699524"/>
                <a:gridCol w="1642567"/>
                <a:gridCol w="1128372"/>
                <a:gridCol w="1956798"/>
                <a:gridCol w="557045"/>
              </a:tblGrid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五年战略计划指标记分卡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JX54108-01-A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指标积分卡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JX54108-02-A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战略报告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JX54108-03-A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JX54108-04-A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JX54108-05-A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JX54108-06-A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8" name="矩形标注 80"/>
          <p:cNvSpPr>
            <a:spLocks noChangeArrowheads="1"/>
          </p:cNvSpPr>
          <p:nvPr/>
        </p:nvSpPr>
        <p:spPr bwMode="auto">
          <a:xfrm>
            <a:off x="408658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31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Role Perspective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 六大类看板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8699" y="1239870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工程师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7401" y="1239870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区长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6103" y="1239870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组长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4805" y="1239870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员工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3507" y="1239870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检验围堵工位</a:t>
              </a: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72208" y="1239870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10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17924"/>
              </p:ext>
            </p:extLst>
          </p:nvPr>
        </p:nvGraphicFramePr>
        <p:xfrm>
          <a:off x="537177" y="2124348"/>
          <a:ext cx="9255510" cy="3639845"/>
        </p:xfrm>
        <a:graphic>
          <a:graphicData uri="http://schemas.openxmlformats.org/drawingml/2006/table">
            <a:tbl>
              <a:tblPr/>
              <a:tblGrid>
                <a:gridCol w="399930"/>
                <a:gridCol w="871275"/>
                <a:gridCol w="2699523"/>
                <a:gridCol w="1642567"/>
                <a:gridCol w="1128372"/>
                <a:gridCol w="1956798"/>
                <a:gridCol w="557045"/>
              </a:tblGrid>
              <a:tr h="3308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区域指标记分卡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JX54108-07-A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3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一个制造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 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JX54108-08-A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3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持续改善解决问题表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JX54110-06-A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3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 action="ppaction://hlinkfile"/>
                        </a:rPr>
                        <a:t>工作站稳定性和持续改善路径图</a:t>
                      </a:r>
                      <a:endParaRPr lang="zh-CN" altLang="en-US" sz="10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JX54110-02-A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3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 action="ppaction://hlinkfile"/>
                        </a:rPr>
                        <a:t>持续改善路径图支持人员计划表</a:t>
                      </a:r>
                      <a:endParaRPr lang="zh-CN" altLang="en-US" sz="10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JX54110-05-A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3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 action="ppaction://hlinkfile"/>
                        </a:rPr>
                        <a:t>工作站稳定性和持续改善路径图红、黄、绿状态定义</a:t>
                      </a:r>
                      <a:endParaRPr lang="zh-CN" altLang="en-US" sz="10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JX54110-03-A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3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标准化工作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 action="ppaction://hlinkfile"/>
                        </a:rPr>
                        <a:t>OIS/WES</a:t>
                      </a:r>
                      <a:endParaRPr lang="en-US" sz="10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工厂自行编号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3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 action="ppaction://hlinkfile"/>
                        </a:rPr>
                        <a:t>现场调整标准</a:t>
                      </a:r>
                      <a:endParaRPr lang="zh-CN" altLang="en-US" sz="10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JX54109-01-A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3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变化点管理汇总表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XL31001-04-A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3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变化点管理问题表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XL31001-03-A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8" name="矩形标注 80"/>
          <p:cNvSpPr>
            <a:spLocks noChangeArrowheads="1"/>
          </p:cNvSpPr>
          <p:nvPr/>
        </p:nvSpPr>
        <p:spPr bwMode="auto">
          <a:xfrm>
            <a:off x="2376350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6558" y="2124348"/>
            <a:ext cx="2203362" cy="289310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defTabSz="914400"/>
            <a:r>
              <a:rPr lang="zh-CN" altLang="en-US" sz="1400" kern="0" dirty="0"/>
              <a:t>每个区长一块，导入表格格式，在线填写或</a:t>
            </a:r>
            <a:r>
              <a:rPr lang="en-US" altLang="zh-CN" sz="1400" kern="0" dirty="0"/>
              <a:t>《</a:t>
            </a:r>
            <a:r>
              <a:rPr lang="zh-CN" altLang="en-US" sz="1400" kern="0" dirty="0"/>
              <a:t>指标数据模板</a:t>
            </a:r>
            <a:r>
              <a:rPr lang="en-US" altLang="zh-CN" sz="1400" kern="0" dirty="0"/>
              <a:t>》</a:t>
            </a:r>
            <a:r>
              <a:rPr lang="zh-CN" altLang="en-US" sz="1400" kern="0" dirty="0"/>
              <a:t>的设定自动获取数据，每月需保存一次所有表格（保留</a:t>
            </a:r>
            <a:r>
              <a:rPr lang="en-US" altLang="zh-CN" sz="1400" kern="0" dirty="0"/>
              <a:t>2</a:t>
            </a:r>
            <a:r>
              <a:rPr lang="zh-CN" altLang="en-US" sz="1400" kern="0" dirty="0"/>
              <a:t>年记录</a:t>
            </a:r>
            <a:r>
              <a:rPr lang="zh-CN" altLang="en-US" sz="1400" kern="0" dirty="0" smtClean="0"/>
              <a:t>）</a:t>
            </a:r>
            <a:endParaRPr lang="en-US" altLang="zh-CN" sz="1400" kern="0" dirty="0" smtClean="0"/>
          </a:p>
          <a:p>
            <a:pPr defTabSz="914400"/>
            <a:endParaRPr lang="en-US" altLang="zh-CN" sz="1400" kern="0" dirty="0"/>
          </a:p>
          <a:p>
            <a:pPr defTabSz="914400"/>
            <a:endParaRPr lang="en-US" altLang="zh-CN" sz="1400" kern="0" dirty="0" smtClean="0"/>
          </a:p>
          <a:p>
            <a:pPr defTabSz="914400"/>
            <a:r>
              <a:rPr lang="zh-CN" altLang="en-US" sz="1400" kern="0" dirty="0"/>
              <a:t>每个区长一块，导入表格格式（每个工位单独显示），在线填写，每月需保存一次所有表格（保留</a:t>
            </a:r>
            <a:r>
              <a:rPr lang="en-US" altLang="zh-CN" sz="1400" kern="0" dirty="0"/>
              <a:t>2</a:t>
            </a:r>
            <a:r>
              <a:rPr lang="zh-CN" altLang="en-US" sz="1400" kern="0" dirty="0"/>
              <a:t>年记录）</a:t>
            </a:r>
          </a:p>
          <a:p>
            <a:pPr algn="l" defTabSz="914400"/>
            <a:endParaRPr lang="en-US" sz="1400" kern="0" dirty="0" err="1" smtClean="0"/>
          </a:p>
        </p:txBody>
      </p:sp>
    </p:spTree>
    <p:extLst>
      <p:ext uri="{BB962C8B-B14F-4D97-AF65-F5344CB8AC3E}">
        <p14:creationId xmlns:p14="http://schemas.microsoft.com/office/powerpoint/2010/main" val="2552519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46588"/>
              </p:ext>
            </p:extLst>
          </p:nvPr>
        </p:nvGraphicFramePr>
        <p:xfrm>
          <a:off x="537177" y="2124349"/>
          <a:ext cx="9255509" cy="4592028"/>
        </p:xfrm>
        <a:graphic>
          <a:graphicData uri="http://schemas.openxmlformats.org/drawingml/2006/table">
            <a:tbl>
              <a:tblPr/>
              <a:tblGrid>
                <a:gridCol w="399929"/>
                <a:gridCol w="871275"/>
                <a:gridCol w="2699524"/>
                <a:gridCol w="1642567"/>
                <a:gridCol w="1128372"/>
                <a:gridCol w="1956797"/>
                <a:gridCol w="557045"/>
              </a:tblGrid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质量输入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 action="ppaction://hlinkfile"/>
                        </a:rPr>
                        <a:t>区长看板</a:t>
                      </a:r>
                      <a:endParaRPr lang="zh-CN" altLang="en-US" sz="8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物料短缺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设备维护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每日过程跟踪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JX54109-03-A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休假安排表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JX54109-04-A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一岗多能确认表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JX54109-05-A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5S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责任区域分布图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JX54109-06-A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低风险安全问题统计表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JX54109-07-A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每日状况跟踪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Andon)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JX54109-08-A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每日出勤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JX54109-09-A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区域质量缺陷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关键指标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JX54109-10-A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每日产量监控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 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JX54109-11-A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高风险安全问题统计表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JX54109-12-A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每日输出跟踪（安全）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JX54109-13-A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每日输出跟踪（质量）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JX54109-13-A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每日产量跟踪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JX54109-14-A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过程确认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 action="ppaction://hlinkfile"/>
                        </a:rPr>
                        <a:t>过程验证表</a:t>
                      </a:r>
                      <a:endParaRPr lang="zh-CN" altLang="en-US" sz="8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JX54118-01-A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40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单点教程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问题来源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工程师编制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b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员工应用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8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QCM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问题记录表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Role Perspective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 六大类看板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8699" y="1239870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工程师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7401" y="1239870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区长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6103" y="1239870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组长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4805" y="1239870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员工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3507" y="1239870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检验围堵工位</a:t>
              </a: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72208" y="1239870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19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矩形标注 80"/>
          <p:cNvSpPr>
            <a:spLocks noChangeArrowheads="1"/>
          </p:cNvSpPr>
          <p:nvPr/>
        </p:nvSpPr>
        <p:spPr bwMode="auto">
          <a:xfrm>
            <a:off x="4332471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51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b="1" dirty="0" smtClean="0"/>
              <a:t>Requirement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Proposal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Solution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72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Role Perspective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 六大类看板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8699" y="1239870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工程师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7401" y="1239870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区长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6103" y="1239870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组长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4805" y="1239870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员工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3507" y="1239870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检验围堵工位</a:t>
              </a: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72208" y="1239870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5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矩形标注 80"/>
          <p:cNvSpPr>
            <a:spLocks noChangeArrowheads="1"/>
          </p:cNvSpPr>
          <p:nvPr/>
        </p:nvSpPr>
        <p:spPr bwMode="auto">
          <a:xfrm>
            <a:off x="6277019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454040"/>
              </p:ext>
            </p:extLst>
          </p:nvPr>
        </p:nvGraphicFramePr>
        <p:xfrm>
          <a:off x="537177" y="2124349"/>
          <a:ext cx="9255508" cy="2204586"/>
        </p:xfrm>
        <a:graphic>
          <a:graphicData uri="http://schemas.openxmlformats.org/drawingml/2006/table">
            <a:tbl>
              <a:tblPr/>
              <a:tblGrid>
                <a:gridCol w="399929"/>
                <a:gridCol w="871275"/>
                <a:gridCol w="2699523"/>
                <a:gridCol w="1642567"/>
                <a:gridCol w="1128372"/>
                <a:gridCol w="1956797"/>
                <a:gridCol w="557045"/>
              </a:tblGrid>
              <a:tr h="36743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标准化工作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 action="ppaction://hlinkfile"/>
                        </a:rPr>
                        <a:t>OIS/WES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工厂自行编号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67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 action="ppaction://hlinkfile"/>
                        </a:rPr>
                        <a:t>现场调整标准</a:t>
                      </a:r>
                      <a:endParaRPr lang="zh-CN" alt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JX54109-01-A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67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过程确认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 action="ppaction://hlinkfile"/>
                        </a:rPr>
                        <a:t>过程验证表</a:t>
                      </a:r>
                      <a:endParaRPr lang="zh-CN" alt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JX54118-01-A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67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单点教程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问题来源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工程师编制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b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员工应用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67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QCM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问题记录表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636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Role Perspective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 六大类看板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8699" y="1239870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工程师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7401" y="1239870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区长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6103" y="1239870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组长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4805" y="1239870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员工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3507" y="1239870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检验围堵工位</a:t>
              </a: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72208" y="1239870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2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矩形标注 80"/>
          <p:cNvSpPr>
            <a:spLocks noChangeArrowheads="1"/>
          </p:cNvSpPr>
          <p:nvPr/>
        </p:nvSpPr>
        <p:spPr bwMode="auto">
          <a:xfrm>
            <a:off x="8233143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100562"/>
              </p:ext>
            </p:extLst>
          </p:nvPr>
        </p:nvGraphicFramePr>
        <p:xfrm>
          <a:off x="537177" y="2124349"/>
          <a:ext cx="9255507" cy="1427298"/>
        </p:xfrm>
        <a:graphic>
          <a:graphicData uri="http://schemas.openxmlformats.org/drawingml/2006/table">
            <a:tbl>
              <a:tblPr/>
              <a:tblGrid>
                <a:gridCol w="399929"/>
                <a:gridCol w="871275"/>
                <a:gridCol w="2699523"/>
                <a:gridCol w="1642567"/>
                <a:gridCol w="1128372"/>
                <a:gridCol w="1956797"/>
                <a:gridCol w="557044"/>
              </a:tblGrid>
              <a:tr h="4757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7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QCM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清单汇总表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检验围堵工位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4757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不合格品记录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检验围堵工位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331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工厂方针展开看板样表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7" name="Rectangle 6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4" y="1156248"/>
            <a:ext cx="10941252" cy="54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98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工厂方针展开看板样表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508697"/>
              </p:ext>
            </p:extLst>
          </p:nvPr>
        </p:nvGraphicFramePr>
        <p:xfrm>
          <a:off x="449842" y="1201115"/>
          <a:ext cx="11258249" cy="4815065"/>
        </p:xfrm>
        <a:graphic>
          <a:graphicData uri="http://schemas.openxmlformats.org/drawingml/2006/table">
            <a:tbl>
              <a:tblPr/>
              <a:tblGrid>
                <a:gridCol w="841547"/>
                <a:gridCol w="1151121"/>
                <a:gridCol w="1151121"/>
                <a:gridCol w="1151121"/>
                <a:gridCol w="1151121"/>
                <a:gridCol w="1151121"/>
                <a:gridCol w="1736118"/>
                <a:gridCol w="1773858"/>
                <a:gridCol w="1151121"/>
              </a:tblGrid>
              <a:tr h="649785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富山工厂方针展开看板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33056"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92D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br>
                        <a:rPr lang="zh-CN" altLang="en-US" sz="1200" b="1" i="0" u="none" strike="noStrike" dirty="0">
                          <a:solidFill>
                            <a:srgbClr val="92D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92D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SAFETY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</a:t>
                      </a:r>
                      <a:br>
                        <a:rPr lang="zh-CN" altLang="en-US" sz="1200" b="1" i="0" u="none" strike="noStrike"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1" i="0" u="none" strike="noStrike"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QUALITY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交付</a:t>
                      </a:r>
                      <a:br>
                        <a:rPr lang="zh-CN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DELIVERY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成本</a:t>
                      </a:r>
                      <a:b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COST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</a:t>
                      </a:r>
                      <a:br>
                        <a:rPr lang="zh-CN" altLang="en-US" sz="1200" b="1" i="0" u="none" strike="noStrike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PEOPLE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BFBFB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维护</a:t>
                      </a:r>
                      <a:br>
                        <a:rPr lang="zh-CN" altLang="en-US" sz="1200" b="1" i="0" u="none" strike="noStrike">
                          <a:solidFill>
                            <a:srgbClr val="BFBFB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1" i="0" u="none" strike="noStrike">
                          <a:solidFill>
                            <a:srgbClr val="BFBFB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MAINTENANCE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</a:t>
                      </a:r>
                      <a:br>
                        <a:rPr lang="zh-CN" altLang="en-US" sz="12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ENVIRONMENT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投产</a:t>
                      </a:r>
                      <a:br>
                        <a:rPr lang="zh-CN" altLang="en-US" sz="1200" b="1" i="0" u="none" strike="noStrike"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200" b="1" i="0" u="none" strike="noStrike"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LAUNCH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330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sng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" action="ppaction://hlinkfile"/>
                        </a:rPr>
                        <a:t>指标记分卡</a:t>
                      </a:r>
                      <a:endParaRPr lang="zh-CN" altLang="en-US" sz="1200" b="1" i="0" u="sng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sng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3" action="ppaction://hlinkpres?slideindex=1&amp;slidetitle="/>
                        </a:rPr>
                        <a:t>A3</a:t>
                      </a:r>
                      <a:endParaRPr lang="en-US" sz="1200" b="1" i="0" u="sng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330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sng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4" action="ppaction://hlinkfile"/>
                        </a:rPr>
                        <a:t>主计划</a:t>
                      </a:r>
                      <a:endParaRPr lang="zh-CN" altLang="en-US" sz="1200" b="1" i="0" u="sng" strike="noStrike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330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sng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5" action="ppaction://hlinkfile"/>
                        </a:rPr>
                        <a:t>五年战略</a:t>
                      </a:r>
                      <a:endParaRPr lang="zh-CN" altLang="en-US" sz="1200" b="1" i="0" u="sng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sng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6" action="ppaction://hlinkfile"/>
                        </a:rPr>
                        <a:t>工作计划</a:t>
                      </a:r>
                      <a:endParaRPr lang="zh-CN" altLang="en-US" sz="1200" b="1" i="0" u="sng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330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sng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7" action="ppaction://hlinkpres?slideindex=1&amp;slidetitle="/>
                        </a:rPr>
                        <a:t>指标趋势图</a:t>
                      </a:r>
                      <a:endParaRPr lang="zh-CN" altLang="en-US" sz="1200" b="1" i="0" u="sng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9838" y="6039943"/>
            <a:ext cx="110656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指标记分卡更新：先上传当年指标记分卡，再根据《指标数据模板》的设定每月更新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五年战略</a:t>
            </a:r>
            <a:r>
              <a:rPr lang="en-US" sz="1400" dirty="0"/>
              <a:t>/A3/</a:t>
            </a:r>
            <a:r>
              <a:rPr lang="en-US" sz="1400" dirty="0" err="1"/>
              <a:t>主计划</a:t>
            </a:r>
            <a:r>
              <a:rPr lang="en-US" sz="1400" dirty="0"/>
              <a:t>/</a:t>
            </a:r>
            <a:r>
              <a:rPr lang="en-US" sz="1400" dirty="0" err="1"/>
              <a:t>工作计划更新：上传覆盖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指标趋势图：根据指标记分卡的每个指标数据，可自动生成趋势图，需有目标值和实际值</a:t>
            </a:r>
            <a:endParaRPr 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7" name="Rectangle 6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583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工厂方针展开看板样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指标计分卡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77" y="1139586"/>
            <a:ext cx="4303188" cy="5644542"/>
          </a:xfrm>
          <a:prstGeom prst="rect">
            <a:avLst/>
          </a:prstGeom>
        </p:spPr>
      </p:pic>
      <p:grpSp>
        <p:nvGrpSpPr>
          <p:cNvPr id="140" name="Group 139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4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5" name="Rounded Rectangle 144"/>
          <p:cNvSpPr/>
          <p:nvPr/>
        </p:nvSpPr>
        <p:spPr bwMode="auto">
          <a:xfrm>
            <a:off x="10785241" y="2323118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导出遵循</a:t>
            </a: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kern="1200" dirty="0" smtClean="0">
                <a:solidFill>
                  <a:schemeClr val="bg1"/>
                </a:solidFill>
                <a:latin typeface="Arial" charset="0"/>
              </a:rPr>
              <a:t>JMC</a:t>
            </a: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格式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960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工厂方针展开看板样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A3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0" name="Group 139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4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3" y="1230068"/>
            <a:ext cx="7419593" cy="5562463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1419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工厂方针展开看板样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工厂主计划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1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54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136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54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1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38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1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140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2" name="Group 141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3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00009A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Q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6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9A0000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D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9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80808"/>
                </a:gs>
                <a:gs pos="100000">
                  <a:srgbClr val="3A3A3A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C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2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C27400"/>
                </a:gs>
              </a:gsLst>
              <a:path path="rect">
                <a:fillToRect r="100000" b="100000"/>
              </a:path>
            </a:gradFill>
            <a:ln w="31750" algn="ctr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9"/>
              <a:ext cx="128" cy="164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P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5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4D4D4D"/>
                </a:gs>
                <a:gs pos="100000">
                  <a:srgbClr val="828282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M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8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08000"/>
                </a:gs>
                <a:gs pos="100000">
                  <a:srgbClr val="004D00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E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61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pFill/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grp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L</a:t>
              </a:r>
              <a:endParaRPr lang="en-US" sz="3600" b="1" kern="10">
                <a:gradFill rotWithShape="1">
                  <a:gsLst>
                    <a:gs pos="0">
                      <a:srgbClr val="FFFFFF"/>
                    </a:gs>
                    <a:gs pos="50000">
                      <a:srgbClr val="A9A9A9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 Rounded MT Bold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641725" y="1655763"/>
            <a:ext cx="0" cy="0"/>
            <a:chOff x="0" y="0"/>
            <a:chExt cx="210" cy="209"/>
          </a:xfrm>
        </p:grpSpPr>
        <p:sp>
          <p:nvSpPr>
            <p:cNvPr id="195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10" cy="209"/>
            </a:xfrm>
            <a:prstGeom prst="flowChartAlternateProcess">
              <a:avLst/>
            </a:prstGeom>
            <a:gradFill rotWithShape="1">
              <a:gsLst>
                <a:gs pos="0">
                  <a:srgbClr val="33CC33"/>
                </a:gs>
                <a:gs pos="100000">
                  <a:srgbClr val="1F7B1F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14"/>
              <a:ext cx="130" cy="17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S</a:t>
              </a:r>
            </a:p>
          </p:txBody>
        </p:sp>
      </p:grpSp>
      <p:pic>
        <p:nvPicPr>
          <p:cNvPr id="197" name="Picture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235706"/>
            <a:ext cx="11628120" cy="5475048"/>
          </a:xfrm>
          <a:prstGeom prst="rect">
            <a:avLst/>
          </a:prstGeom>
        </p:spPr>
      </p:pic>
      <p:grpSp>
        <p:nvGrpSpPr>
          <p:cNvPr id="165" name="Group 164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8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69" name="Rounded Rectangle 16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071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工厂方针展开看板样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五年战略计划指标记分卡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1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54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136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54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1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38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1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140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2" name="Group 141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3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00009A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Q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6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9A0000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D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9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80808"/>
                </a:gs>
                <a:gs pos="100000">
                  <a:srgbClr val="3A3A3A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C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2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C27400"/>
                </a:gs>
              </a:gsLst>
              <a:path path="rect">
                <a:fillToRect r="100000" b="100000"/>
              </a:path>
            </a:gradFill>
            <a:ln w="31750" algn="ctr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9"/>
              <a:ext cx="128" cy="164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P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5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4D4D4D"/>
                </a:gs>
                <a:gs pos="100000">
                  <a:srgbClr val="828282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M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8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08000"/>
                </a:gs>
                <a:gs pos="100000">
                  <a:srgbClr val="004D00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E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61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pFill/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grp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L</a:t>
              </a:r>
              <a:endParaRPr lang="en-US" sz="3600" b="1" kern="10">
                <a:gradFill rotWithShape="1">
                  <a:gsLst>
                    <a:gs pos="0">
                      <a:srgbClr val="FFFFFF"/>
                    </a:gs>
                    <a:gs pos="50000">
                      <a:srgbClr val="A9A9A9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 Rounded MT Bold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641725" y="1655763"/>
            <a:ext cx="0" cy="0"/>
            <a:chOff x="0" y="0"/>
            <a:chExt cx="210" cy="209"/>
          </a:xfrm>
        </p:grpSpPr>
        <p:sp>
          <p:nvSpPr>
            <p:cNvPr id="195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10" cy="209"/>
            </a:xfrm>
            <a:prstGeom prst="flowChartAlternateProcess">
              <a:avLst/>
            </a:prstGeom>
            <a:gradFill rotWithShape="1">
              <a:gsLst>
                <a:gs pos="0">
                  <a:srgbClr val="33CC33"/>
                </a:gs>
                <a:gs pos="100000">
                  <a:srgbClr val="1F7B1F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14"/>
              <a:ext cx="130" cy="17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4" y="1180617"/>
            <a:ext cx="3699920" cy="5584785"/>
          </a:xfrm>
          <a:prstGeom prst="rect">
            <a:avLst/>
          </a:prstGeom>
        </p:spPr>
      </p:pic>
      <p:grpSp>
        <p:nvGrpSpPr>
          <p:cNvPr id="165" name="Group 164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8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69" name="Rounded Rectangle 16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42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工厂方针展开看板样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1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54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136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54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1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38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1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140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2" name="Group 141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3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00009A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Q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6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9A0000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D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9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80808"/>
                </a:gs>
                <a:gs pos="100000">
                  <a:srgbClr val="3A3A3A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C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2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C27400"/>
                </a:gs>
              </a:gsLst>
              <a:path path="rect">
                <a:fillToRect r="100000" b="100000"/>
              </a:path>
            </a:gradFill>
            <a:ln w="31750" algn="ctr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9"/>
              <a:ext cx="128" cy="164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P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5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4D4D4D"/>
                </a:gs>
                <a:gs pos="100000">
                  <a:srgbClr val="828282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M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8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08000"/>
                </a:gs>
                <a:gs pos="100000">
                  <a:srgbClr val="004D00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E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61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pFill/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grp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L</a:t>
              </a:r>
              <a:endParaRPr lang="en-US" sz="3600" b="1" kern="10">
                <a:gradFill rotWithShape="1">
                  <a:gsLst>
                    <a:gs pos="0">
                      <a:srgbClr val="FFFFFF"/>
                    </a:gs>
                    <a:gs pos="50000">
                      <a:srgbClr val="A9A9A9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 Rounded MT Bold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641725" y="1655763"/>
            <a:ext cx="0" cy="0"/>
            <a:chOff x="0" y="0"/>
            <a:chExt cx="210" cy="209"/>
          </a:xfrm>
        </p:grpSpPr>
        <p:sp>
          <p:nvSpPr>
            <p:cNvPr id="195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10" cy="209"/>
            </a:xfrm>
            <a:prstGeom prst="flowChartAlternateProcess">
              <a:avLst/>
            </a:prstGeom>
            <a:gradFill rotWithShape="1">
              <a:gsLst>
                <a:gs pos="0">
                  <a:srgbClr val="33CC33"/>
                </a:gs>
                <a:gs pos="100000">
                  <a:srgbClr val="1F7B1F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14"/>
              <a:ext cx="130" cy="17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7" y="1174311"/>
            <a:ext cx="8676238" cy="5576522"/>
          </a:xfrm>
          <a:prstGeom prst="rect">
            <a:avLst/>
          </a:prstGeom>
        </p:spPr>
      </p:pic>
      <p:grpSp>
        <p:nvGrpSpPr>
          <p:cNvPr id="165" name="Group 164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8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69" name="Rounded Rectangle 16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9832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工厂方针展开看板样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指标趋势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1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54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136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54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1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38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1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140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2" name="Group 141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3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00009A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Q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6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9A0000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D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9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80808"/>
                </a:gs>
                <a:gs pos="100000">
                  <a:srgbClr val="3A3A3A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C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2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C27400"/>
                </a:gs>
              </a:gsLst>
              <a:path path="rect">
                <a:fillToRect r="100000" b="100000"/>
              </a:path>
            </a:gradFill>
            <a:ln w="31750" algn="ctr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9"/>
              <a:ext cx="128" cy="164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P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5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4D4D4D"/>
                </a:gs>
                <a:gs pos="100000">
                  <a:srgbClr val="828282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M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8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08000"/>
                </a:gs>
                <a:gs pos="100000">
                  <a:srgbClr val="004D00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E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61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pFill/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grp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L</a:t>
              </a:r>
              <a:endParaRPr lang="en-US" sz="3600" b="1" kern="10">
                <a:gradFill rotWithShape="1">
                  <a:gsLst>
                    <a:gs pos="0">
                      <a:srgbClr val="FFFFFF"/>
                    </a:gs>
                    <a:gs pos="50000">
                      <a:srgbClr val="A9A9A9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 Rounded MT Bold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641725" y="1655763"/>
            <a:ext cx="0" cy="0"/>
            <a:chOff x="0" y="0"/>
            <a:chExt cx="210" cy="209"/>
          </a:xfrm>
        </p:grpSpPr>
        <p:sp>
          <p:nvSpPr>
            <p:cNvPr id="195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10" cy="209"/>
            </a:xfrm>
            <a:prstGeom prst="flowChartAlternateProcess">
              <a:avLst/>
            </a:prstGeom>
            <a:gradFill rotWithShape="1">
              <a:gsLst>
                <a:gs pos="0">
                  <a:srgbClr val="33CC33"/>
                </a:gs>
                <a:gs pos="100000">
                  <a:srgbClr val="1F7B1F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14"/>
              <a:ext cx="130" cy="17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81744" y="1289413"/>
            <a:ext cx="11428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指标趋势图：根据指标记分卡的每个指标数据，可自动生成趋势图，需有目标值和实际值</a:t>
            </a:r>
            <a:endParaRPr lang="en-US" sz="1400" dirty="0"/>
          </a:p>
        </p:txBody>
      </p:sp>
      <p:grpSp>
        <p:nvGrpSpPr>
          <p:cNvPr id="165" name="Group 164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</a:rPr>
                <a:t>厂级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8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69" name="Rounded Rectangle 16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633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系统目标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744" y="1381328"/>
            <a:ext cx="11428512" cy="378565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kern="0" dirty="0"/>
              <a:t>从各信息系统获取</a:t>
            </a:r>
            <a:r>
              <a:rPr lang="en-US" altLang="zh-CN" kern="0" dirty="0"/>
              <a:t>FPS</a:t>
            </a:r>
            <a:r>
              <a:rPr lang="zh-CN" altLang="en-US" kern="0" dirty="0"/>
              <a:t>运营所包括的各项数据，并统计分析汇总，以支持</a:t>
            </a:r>
            <a:r>
              <a:rPr lang="en-US" altLang="zh-CN" kern="0" dirty="0"/>
              <a:t>FS</a:t>
            </a:r>
            <a:r>
              <a:rPr lang="zh-CN" altLang="en-US" kern="0" dirty="0"/>
              <a:t>工厂精益化稳健运营。</a:t>
            </a:r>
          </a:p>
          <a:p>
            <a:pPr marL="342900" indent="-34290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kern="0" dirty="0" smtClean="0"/>
              <a:t>通过</a:t>
            </a:r>
            <a:r>
              <a:rPr lang="zh-CN" altLang="en-US" kern="0" dirty="0"/>
              <a:t>在车间（</a:t>
            </a:r>
            <a:r>
              <a:rPr lang="en-US" altLang="zh-CN" kern="0" dirty="0"/>
              <a:t>FPS</a:t>
            </a:r>
            <a:r>
              <a:rPr lang="zh-CN" altLang="en-US" kern="0" dirty="0"/>
              <a:t>战略室）、区组、工位等区域设置可视化操作屏幕，以推行</a:t>
            </a:r>
            <a:r>
              <a:rPr lang="en-US" altLang="zh-CN" kern="0" dirty="0"/>
              <a:t>FPS</a:t>
            </a:r>
            <a:r>
              <a:rPr lang="zh-CN" altLang="en-US" kern="0" dirty="0"/>
              <a:t>无纸化管理。</a:t>
            </a:r>
          </a:p>
          <a:p>
            <a:pPr marL="0" indent="0" algn="l" defTabSz="914400">
              <a:lnSpc>
                <a:spcPct val="200000"/>
              </a:lnSpc>
              <a:buNone/>
            </a:pPr>
            <a:endParaRPr lang="en-US" kern="0" dirty="0" err="1" smtClean="0"/>
          </a:p>
        </p:txBody>
      </p:sp>
    </p:spTree>
    <p:extLst>
      <p:ext uri="{BB962C8B-B14F-4D97-AF65-F5344CB8AC3E}">
        <p14:creationId xmlns:p14="http://schemas.microsoft.com/office/powerpoint/2010/main" val="1301714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车间区域方针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展开看板样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区域方针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4" y="1156248"/>
            <a:ext cx="11397717" cy="53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307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车间区域方针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展开看板样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1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54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136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54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1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38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1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140" descr="key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851">
            <a:off x="6027738" y="4772025"/>
            <a:ext cx="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2" name="Group 141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3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00009A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Q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6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9A0000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D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49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80808"/>
                </a:gs>
                <a:gs pos="100000">
                  <a:srgbClr val="3A3A3A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C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2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C27400"/>
                </a:gs>
              </a:gsLst>
              <a:path path="rect">
                <a:fillToRect r="100000" b="100000"/>
              </a:path>
            </a:gradFill>
            <a:ln w="31750" algn="ctr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9"/>
              <a:ext cx="128" cy="164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P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5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4D4D4D"/>
                </a:gs>
                <a:gs pos="100000">
                  <a:srgbClr val="828282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M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58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adFill rotWithShape="1">
              <a:gsLst>
                <a:gs pos="0">
                  <a:srgbClr val="008000"/>
                </a:gs>
                <a:gs pos="100000">
                  <a:srgbClr val="004D00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E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3641725" y="1655763"/>
            <a:ext cx="0" cy="0"/>
            <a:chOff x="0" y="0"/>
            <a:chExt cx="207" cy="207"/>
          </a:xfrm>
        </p:grpSpPr>
        <p:sp>
          <p:nvSpPr>
            <p:cNvPr id="161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07" cy="207"/>
            </a:xfrm>
            <a:prstGeom prst="flowChartAlternateProcess">
              <a:avLst/>
            </a:prstGeom>
            <a:grpFill/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43" y="22"/>
              <a:ext cx="128" cy="163"/>
            </a:xfrm>
            <a:prstGeom prst="rect">
              <a:avLst/>
            </a:prstGeom>
            <a:grp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L</a:t>
              </a:r>
              <a:endParaRPr lang="en-US" sz="3600" b="1" kern="10">
                <a:gradFill rotWithShape="1">
                  <a:gsLst>
                    <a:gs pos="0">
                      <a:srgbClr val="FFFFFF"/>
                    </a:gs>
                    <a:gs pos="50000">
                      <a:srgbClr val="A9A9A9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 Rounded MT Bold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641725" y="1655763"/>
            <a:ext cx="0" cy="0"/>
            <a:chOff x="0" y="0"/>
            <a:chExt cx="210" cy="209"/>
          </a:xfrm>
        </p:grpSpPr>
        <p:sp>
          <p:nvSpPr>
            <p:cNvPr id="195" name="AutoShape 65"/>
            <p:cNvSpPr>
              <a:spLocks noChangeArrowheads="1"/>
            </p:cNvSpPr>
            <p:nvPr/>
          </p:nvSpPr>
          <p:spPr bwMode="auto">
            <a:xfrm>
              <a:off x="0" y="0"/>
              <a:ext cx="210" cy="209"/>
            </a:xfrm>
            <a:prstGeom prst="flowChartAlternateProcess">
              <a:avLst/>
            </a:prstGeom>
            <a:gradFill rotWithShape="1">
              <a:gsLst>
                <a:gs pos="0">
                  <a:srgbClr val="33CC33"/>
                </a:gs>
                <a:gs pos="100000">
                  <a:srgbClr val="1F7B1F"/>
                </a:gs>
              </a:gsLst>
              <a:path path="rect">
                <a:fillToRect r="100000" b="100000"/>
              </a:path>
            </a:gradFill>
            <a:ln w="31750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36" y="14"/>
              <a:ext cx="130" cy="17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kern="10">
                  <a:gradFill rotWithShape="1">
                    <a:gsLst>
                      <a:gs pos="0">
                        <a:srgbClr val="FFFFFF"/>
                      </a:gs>
                      <a:gs pos="50000">
                        <a:srgbClr val="A9A9A9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 Rounded MT Bold"/>
                </a:rPr>
                <a:t>S</a:t>
              </a:r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663931"/>
              </p:ext>
            </p:extLst>
          </p:nvPr>
        </p:nvGraphicFramePr>
        <p:xfrm>
          <a:off x="580143" y="1227046"/>
          <a:ext cx="11063865" cy="3554492"/>
        </p:xfrm>
        <a:graphic>
          <a:graphicData uri="http://schemas.openxmlformats.org/drawingml/2006/table">
            <a:tbl>
              <a:tblPr/>
              <a:tblGrid>
                <a:gridCol w="974048"/>
                <a:gridCol w="1253521"/>
                <a:gridCol w="1253521"/>
                <a:gridCol w="1253521"/>
                <a:gridCol w="1253521"/>
                <a:gridCol w="1253521"/>
                <a:gridCol w="1890557"/>
                <a:gridCol w="1931655"/>
              </a:tblGrid>
              <a:tr h="479672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区域方针展开看板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964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92D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br>
                        <a:rPr lang="zh-CN" altLang="en-US" sz="1100" b="1" i="0" u="none" strike="noStrike">
                          <a:solidFill>
                            <a:srgbClr val="92D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92D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SAFETY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</a:t>
                      </a:r>
                      <a:br>
                        <a:rPr lang="zh-CN" altLang="en-US" sz="1100" b="1" i="0" u="none" strike="noStrike"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QUALITY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交付</a:t>
                      </a:r>
                      <a:br>
                        <a:rPr lang="zh-CN" alt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DELIVERY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成本</a:t>
                      </a:r>
                      <a:b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COST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</a:t>
                      </a:r>
                      <a:br>
                        <a:rPr lang="zh-CN" altLang="en-US" sz="1100" b="1" i="0" u="none" strike="noStrike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PEOPLE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BFBFB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维护</a:t>
                      </a:r>
                      <a:br>
                        <a:rPr lang="zh-CN" altLang="en-US" sz="1100" b="1" i="0" u="none" strike="noStrike">
                          <a:solidFill>
                            <a:srgbClr val="BFBFB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BFBFB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MAINTENANCE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</a:t>
                      </a:r>
                      <a:br>
                        <a:rPr lang="zh-CN" alt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ENVIRONMENT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1496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sng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3" action="ppaction://hlinkfile"/>
                        </a:rPr>
                        <a:t>指标记分卡</a:t>
                      </a:r>
                      <a:endParaRPr lang="zh-CN" altLang="en-US" sz="1100" b="1" i="0" u="sng" strike="noStrike" dirty="0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sng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4" action="ppaction://hlinkpres?slideindex=1&amp;slidetitle="/>
                        </a:rPr>
                        <a:t>A3</a:t>
                      </a:r>
                      <a:endParaRPr lang="en-US" sz="1100" b="1" i="0" u="sng" strike="noStrike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14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sng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5" action="ppaction://hlinkfile"/>
                        </a:rPr>
                        <a:t>主计划</a:t>
                      </a:r>
                      <a:endParaRPr lang="zh-CN" altLang="en-US" sz="1100" b="1" i="0" u="sng" strike="noStrike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14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sng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6" action="ppaction://hlinkfile"/>
                        </a:rPr>
                        <a:t>工作计划</a:t>
                      </a:r>
                      <a:endParaRPr lang="zh-CN" altLang="en-US" sz="1100" b="1" i="0" u="sng" strike="noStrike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14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sng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7" action="ppaction://hlinkpres?slideindex=1&amp;slidetitle="/>
                        </a:rPr>
                        <a:t>指标趋势图</a:t>
                      </a:r>
                      <a:endParaRPr lang="zh-CN" altLang="en-US" sz="1100" b="1" i="0" u="sng" strike="noStrike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指标趋势图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80143" y="5828315"/>
            <a:ext cx="115143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指标记分卡更新：先上传当年指标记分卡，再根据《指标数据模板》的设定每月更新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A3/</a:t>
            </a:r>
            <a:r>
              <a:rPr lang="en-US" sz="1400" dirty="0" err="1"/>
              <a:t>主计划</a:t>
            </a:r>
            <a:r>
              <a:rPr lang="en-US" sz="1400" dirty="0"/>
              <a:t>/</a:t>
            </a:r>
            <a:r>
              <a:rPr lang="en-US" sz="1400" dirty="0" err="1"/>
              <a:t>工作计划更新：上传覆盖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指标趋势图：根据指标记分卡的每个指标数据，可自动生成趋势图，需有目标值和实际值</a:t>
            </a:r>
            <a:endParaRPr lang="en-US" sz="1400" dirty="0"/>
          </a:p>
        </p:txBody>
      </p:sp>
      <p:sp>
        <p:nvSpPr>
          <p:cNvPr id="164" name="Rounded Rectangular Callout 163"/>
          <p:cNvSpPr/>
          <p:nvPr/>
        </p:nvSpPr>
        <p:spPr bwMode="auto">
          <a:xfrm>
            <a:off x="9182910" y="5341613"/>
            <a:ext cx="2627346" cy="856034"/>
          </a:xfrm>
          <a:prstGeom prst="wedgeRoundRectCallout">
            <a:avLst>
              <a:gd name="adj1" fmla="val -56617"/>
              <a:gd name="adj2" fmla="val 84091"/>
              <a:gd name="adj3" fmla="val 16667"/>
            </a:avLst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 smtClean="0">
                <a:solidFill>
                  <a:schemeClr val="bg1"/>
                </a:solidFill>
                <a:latin typeface="Arial" charset="0"/>
              </a:rPr>
              <a:t>3 </a:t>
            </a:r>
            <a:r>
              <a:rPr lang="zh-CN" altLang="en-US" sz="1400" dirty="0" smtClean="0">
                <a:solidFill>
                  <a:schemeClr val="bg1"/>
                </a:solidFill>
                <a:latin typeface="Arial" charset="0"/>
              </a:rPr>
              <a:t>大区域安装位置？</a:t>
            </a:r>
            <a:endParaRPr lang="en-US" sz="1400" kern="1200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区域方针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853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方针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展开看板样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区域方针</a:t>
              </a:r>
              <a:r>
                <a:rPr lang="zh-CN" altLang="en-US" sz="1600" dirty="0">
                  <a:solidFill>
                    <a:schemeClr val="tx1"/>
                  </a:solidFill>
                </a:rPr>
                <a:t>看板</a:t>
              </a:r>
              <a:endParaRPr lang="en-US" sz="1600" kern="12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5" y="1693960"/>
            <a:ext cx="2910096" cy="387600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445" y="1693960"/>
            <a:ext cx="2950623" cy="2204524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739" y="1693960"/>
            <a:ext cx="4436745" cy="2196659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0761" y="4423312"/>
            <a:ext cx="3584039" cy="2293295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381744" y="1289413"/>
            <a:ext cx="2209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指标计分卡</a:t>
            </a:r>
            <a:endParaRPr lang="en-US" sz="1400" dirty="0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263" y="4423312"/>
            <a:ext cx="3821013" cy="2289185"/>
          </a:xfrm>
          <a:prstGeom prst="rect">
            <a:avLst/>
          </a:prstGeom>
        </p:spPr>
      </p:pic>
      <p:sp>
        <p:nvSpPr>
          <p:cNvPr id="177" name="Rectangle 176"/>
          <p:cNvSpPr/>
          <p:nvPr/>
        </p:nvSpPr>
        <p:spPr>
          <a:xfrm>
            <a:off x="3620761" y="1289413"/>
            <a:ext cx="2209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A3</a:t>
            </a:r>
            <a:r>
              <a:rPr lang="zh-CN" altLang="en-US" sz="1400" dirty="0" smtClean="0"/>
              <a:t>战略规划</a:t>
            </a:r>
            <a:endParaRPr lang="en-US" sz="1400" dirty="0"/>
          </a:p>
        </p:txBody>
      </p:sp>
      <p:sp>
        <p:nvSpPr>
          <p:cNvPr id="178" name="Rectangle 177"/>
          <p:cNvSpPr/>
          <p:nvPr/>
        </p:nvSpPr>
        <p:spPr>
          <a:xfrm>
            <a:off x="6967739" y="1289413"/>
            <a:ext cx="2442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工作主计划</a:t>
            </a:r>
            <a:endParaRPr lang="en-US" sz="1400" dirty="0"/>
          </a:p>
        </p:txBody>
      </p:sp>
      <p:sp>
        <p:nvSpPr>
          <p:cNvPr id="179" name="Rectangle 178"/>
          <p:cNvSpPr/>
          <p:nvPr/>
        </p:nvSpPr>
        <p:spPr>
          <a:xfrm>
            <a:off x="3611445" y="4015027"/>
            <a:ext cx="2442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工作计划</a:t>
            </a:r>
            <a:endParaRPr lang="en-US" sz="1400" dirty="0"/>
          </a:p>
        </p:txBody>
      </p:sp>
      <p:sp>
        <p:nvSpPr>
          <p:cNvPr id="180" name="Rectangle 179"/>
          <p:cNvSpPr/>
          <p:nvPr/>
        </p:nvSpPr>
        <p:spPr>
          <a:xfrm>
            <a:off x="7849462" y="4015026"/>
            <a:ext cx="2442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指标趋势图</a:t>
            </a:r>
            <a:endParaRPr lang="en-US" sz="1400" dirty="0"/>
          </a:p>
        </p:txBody>
      </p:sp>
      <p:sp>
        <p:nvSpPr>
          <p:cNvPr id="148" name="Rounded Rectangle 147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9" name="Rounded Rectangle 148"/>
          <p:cNvSpPr/>
          <p:nvPr/>
        </p:nvSpPr>
        <p:spPr bwMode="auto">
          <a:xfrm>
            <a:off x="2020365" y="2253825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0" name="Rounded Rectangle 149"/>
          <p:cNvSpPr/>
          <p:nvPr/>
        </p:nvSpPr>
        <p:spPr bwMode="auto">
          <a:xfrm>
            <a:off x="10476385" y="4784215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1" name="Rounded Rectangle 150"/>
          <p:cNvSpPr/>
          <p:nvPr/>
        </p:nvSpPr>
        <p:spPr bwMode="auto">
          <a:xfrm>
            <a:off x="5682012" y="1448018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2" name="Rounded Rectangle 151"/>
          <p:cNvSpPr/>
          <p:nvPr/>
        </p:nvSpPr>
        <p:spPr bwMode="auto">
          <a:xfrm>
            <a:off x="6153506" y="407222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23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4" y="1139586"/>
            <a:ext cx="10643777" cy="55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8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15" y="1215957"/>
            <a:ext cx="8339796" cy="5604854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10619628" y="2906777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界面样例？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82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223019"/>
            <a:ext cx="8100775" cy="5508204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141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223019"/>
            <a:ext cx="7939619" cy="5430700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350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223019"/>
            <a:ext cx="7929135" cy="5426031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507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关注问题预防及改正措施计划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3" y="1139587"/>
            <a:ext cx="8059738" cy="5494176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873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每日过程跟踪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139586"/>
            <a:ext cx="8484870" cy="5629695"/>
          </a:xfrm>
          <a:prstGeom prst="rect">
            <a:avLst/>
          </a:prstGeom>
        </p:spPr>
      </p:pic>
      <p:sp>
        <p:nvSpPr>
          <p:cNvPr id="136" name="Rounded Rectangular Callout 135"/>
          <p:cNvSpPr/>
          <p:nvPr/>
        </p:nvSpPr>
        <p:spPr bwMode="auto">
          <a:xfrm>
            <a:off x="9245600" y="5689600"/>
            <a:ext cx="2418080" cy="792480"/>
          </a:xfrm>
          <a:prstGeom prst="wedgeRoundRectCallou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A,B,C</a:t>
            </a:r>
            <a:r>
              <a:rPr lang="zh-CN" altLang="en-US" sz="24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三班</a:t>
            </a:r>
            <a:endParaRPr lang="en-US" sz="24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590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1744" y="925890"/>
            <a:ext cx="11428512" cy="299000"/>
          </a:xfrm>
        </p:spPr>
        <p:txBody>
          <a:bodyPr/>
          <a:lstStyle/>
          <a:p>
            <a:r>
              <a:rPr lang="en-US" altLang="zh-CN" dirty="0"/>
              <a:t>OS&amp;KUP</a:t>
            </a:r>
            <a:r>
              <a:rPr lang="zh-CN" altLang="en-US" dirty="0"/>
              <a:t>现场使用的表格统计</a:t>
            </a:r>
            <a:r>
              <a:rPr lang="en-US" altLang="zh-CN" dirty="0"/>
              <a:t>0427.xlsx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/>
              <a:t>现场使用的表格</a:t>
            </a:r>
            <a:r>
              <a:rPr lang="zh-CN" altLang="en-US" dirty="0" smtClean="0"/>
              <a:t>统计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07034"/>
              </p:ext>
            </p:extLst>
          </p:nvPr>
        </p:nvGraphicFramePr>
        <p:xfrm>
          <a:off x="381744" y="1224884"/>
          <a:ext cx="11428511" cy="5605814"/>
        </p:xfrm>
        <a:graphic>
          <a:graphicData uri="http://schemas.openxmlformats.org/drawingml/2006/table">
            <a:tbl>
              <a:tblPr/>
              <a:tblGrid>
                <a:gridCol w="288027"/>
                <a:gridCol w="627489"/>
                <a:gridCol w="1944184"/>
                <a:gridCol w="1182971"/>
                <a:gridCol w="812649"/>
                <a:gridCol w="1409276"/>
                <a:gridCol w="401179"/>
                <a:gridCol w="4762736"/>
              </a:tblGrid>
              <a:tr h="110981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KUP</a:t>
                      </a:r>
                      <a:r>
                        <a:rPr lang="zh-CN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现场使用的表格统计</a:t>
                      </a:r>
                    </a:p>
                  </a:txBody>
                  <a:tcPr marL="2459" marR="2459" marT="24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五年战略计划指标记分卡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JX54108-01-A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厂级方针展开看板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 action="ppaction://hlinkfile"/>
                        </a:rPr>
                        <a:t>厂级指标记分卡布置图</a:t>
                      </a:r>
                      <a:endParaRPr lang="zh-CN" altLang="en-US" sz="6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指标积分卡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JX54108-02-A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战略报告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JX54108-03-A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JX54108-04-A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 action="ppaction://hlinkfile"/>
                        </a:rPr>
                        <a:t>区域级指标记分卡布置图</a:t>
                      </a:r>
                      <a:endParaRPr lang="zh-CN" altLang="en-US" sz="6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JX54108-05-A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JX54108-06-A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质量输入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 action="ppaction://hlinkfile"/>
                        </a:rPr>
                        <a:t>区长看板</a:t>
                      </a:r>
                      <a:endParaRPr lang="zh-CN" altLang="en-US" sz="6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每个区长一块，导入表格格式，在线填写或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指标数据模板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的设定自动获取数据，每月需保存一次所有表格（保留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年记录）</a:t>
                      </a:r>
                      <a:b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物料短缺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设备维护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每日过程跟踪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JX54109-03-A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休假安排表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JX54109-04-A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一岗多能确认表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JX54109-05-A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5S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责任区域分布图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JX54109-06-A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低风险安全问题统计表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JX54109-07-A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7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每日状况跟踪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Andon)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JX54109-08-A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每日出勤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JX54109-09-A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区域质量缺陷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关键指标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JX54109-10-A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每日产量监控 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 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 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JX54109-11-A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高风险安全问题统计表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JX54109-12-A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每日输出跟踪（安全）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JX54109-13-A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每日输出跟踪（质量）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JX54109-13-A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每日产量跟踪 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JX54109-14-A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区域指标记分卡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JX54108-07-A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一个制造 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 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JX54108-08-A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持续改善解决问题表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JX54110-06-A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9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 action="ppaction://hlinkfile"/>
                        </a:rPr>
                        <a:t>工作站稳定性和持续改善路径图</a:t>
                      </a:r>
                      <a:endParaRPr lang="zh-CN" altLang="en-US" sz="6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JX54110-02-A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每个区长一块，导入表格格式（每个工位单独显示），在线填写，每月需保存一次所有表格（保留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年记录）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179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 action="ppaction://hlinkfile"/>
                        </a:rPr>
                        <a:t>持续改善路径图支持人员计划表</a:t>
                      </a:r>
                      <a:endParaRPr lang="zh-CN" altLang="en-US" sz="6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JX54110-05-A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每个看板一张，导入表格格式，在线填写，每月需保存一次表格（保留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年记录）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204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 action="ppaction://hlinkfile"/>
                        </a:rPr>
                        <a:t>工作站稳定性和持续改善路径图红、黄、绿状态定义</a:t>
                      </a:r>
                      <a:endParaRPr lang="zh-CN" altLang="en-US" sz="6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JX54110-03-A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每个看板一张，导入表格，固定内容，无需更新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636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标准化工作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 action="ppaction://hlinkfile"/>
                        </a:rPr>
                        <a:t>OIS/WES</a:t>
                      </a:r>
                      <a:endParaRPr lang="en-US" sz="6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工厂自行编号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、电脑端导入，工位显示屏和区长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组长手持平板可选择显示的内容</a:t>
                      </a:r>
                      <a:b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、可在电脑端修改，并手动选择审批人员，批准后自动更新，需显示保留次数和修订日期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6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 action="ppaction://hlinkfile"/>
                        </a:rPr>
                        <a:t>现场调整标准</a:t>
                      </a:r>
                      <a:endParaRPr lang="zh-CN" altLang="en-US" sz="6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JX54109-01-A 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9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过程确认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 action="ppaction://hlinkfile"/>
                        </a:rPr>
                        <a:t>过程验证表</a:t>
                      </a:r>
                      <a:endParaRPr lang="zh-CN" altLang="en-US" sz="6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JX54118-01-A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、电脑端导入，工位显示屏显示，可手动编辑</a:t>
                      </a:r>
                      <a:b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、电脑端导入，组长平板显示，可手动编辑</a:t>
                      </a:r>
                      <a:b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、每月存档（保留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年记录）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单点教程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SPL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问题来源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工程师编制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b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员工应用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对应工位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电脑端导入，工位显示屏显示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0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QCM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问题记录表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电脑端导入，工位显示屏显示，可手动记录数据；</a:t>
                      </a:r>
                      <a:b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当达到触发等级，系统自动的触发邮件；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77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QCM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清单汇总表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检验围堵工位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电脑端导入，工位显示屏显示，可手动记录数据；</a:t>
                      </a:r>
                      <a:b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当达到触发等级，系统自动的触发邮件；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41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不合格品记录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检验围堵工位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每个工位的员工在工位显屏能够记录当天不合格品数据；</a:t>
                      </a:r>
                      <a:b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以方便统一计算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FTT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等数据</a:t>
                      </a: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b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系统能自动输入数据计算；</a:t>
                      </a:r>
                    </a:p>
                  </a:txBody>
                  <a:tcPr marL="2459" marR="2459" marT="245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</a:tr>
              <a:tr h="2916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变化点管理汇总表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XL31001-04-A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电脑端导入，工位显示屏显示，可手动记录数据；</a:t>
                      </a:r>
                      <a:b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当达到触发等级，系统自动的触发邮件；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4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变化点管理问题表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XL31001-03-A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变化点管理看板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电脑端导入，工位显示屏显示，可手动记录数据；</a:t>
                      </a:r>
                    </a:p>
                  </a:txBody>
                  <a:tcPr marL="2459" marR="2459" marT="2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Rounded Rectangle 41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37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429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休假安排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139586"/>
            <a:ext cx="8125014" cy="5566014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1118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一岗多能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23" y="1139586"/>
            <a:ext cx="6985778" cy="5637340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6558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5S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职责区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139585"/>
            <a:ext cx="7918976" cy="5650249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851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139586"/>
            <a:ext cx="8416816" cy="5608441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584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安全指标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5" y="1139586"/>
            <a:ext cx="7977505" cy="5611012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791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" y="1139586"/>
            <a:ext cx="8505825" cy="5564715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10371328" y="2770590"/>
            <a:ext cx="1554782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kern="1200" dirty="0" smtClean="0">
                <a:solidFill>
                  <a:schemeClr val="bg1"/>
                </a:solidFill>
                <a:latin typeface="Arial" charset="0"/>
              </a:rPr>
              <a:t>HR</a:t>
            </a: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基础数据</a:t>
            </a:r>
            <a:endParaRPr lang="en-US" altLang="zh-CN" sz="1600" kern="12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班组长更新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1" name="Rounded Rectangle 140"/>
          <p:cNvSpPr/>
          <p:nvPr/>
        </p:nvSpPr>
        <p:spPr bwMode="auto">
          <a:xfrm>
            <a:off x="572333" y="2553339"/>
            <a:ext cx="1554782" cy="374688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工作区域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547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产量监控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5" y="1139586"/>
            <a:ext cx="8457456" cy="5629939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9925044" y="3029994"/>
            <a:ext cx="2001066" cy="1532278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区域的划分方式？</a:t>
            </a:r>
            <a:endParaRPr lang="en-US" altLang="zh-CN" sz="1600" kern="12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以过点（首、末）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34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质量指标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" y="1094288"/>
            <a:ext cx="8140065" cy="5657465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9263743" y="3276460"/>
            <a:ext cx="2489025" cy="1280813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kern="1200" dirty="0" smtClean="0">
                <a:solidFill>
                  <a:schemeClr val="bg1"/>
                </a:solidFill>
                <a:latin typeface="Arial" charset="0"/>
              </a:rPr>
              <a:t>Andon</a:t>
            </a: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质量呼叫</a:t>
            </a:r>
            <a:endParaRPr lang="en-US" altLang="zh-CN" sz="1600" kern="12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-》MES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中根源分析</a:t>
            </a: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&gt;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1" name="Rounded Rectangle 140"/>
          <p:cNvSpPr/>
          <p:nvPr/>
        </p:nvSpPr>
        <p:spPr bwMode="auto">
          <a:xfrm>
            <a:off x="9753111" y="4811669"/>
            <a:ext cx="1898648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kern="1200" dirty="0" smtClean="0">
                <a:solidFill>
                  <a:schemeClr val="bg1"/>
                </a:solidFill>
                <a:latin typeface="Arial" charset="0"/>
              </a:rPr>
              <a:t>JMC QLS ?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" name="Rounded Rectangle 141"/>
          <p:cNvSpPr/>
          <p:nvPr/>
        </p:nvSpPr>
        <p:spPr bwMode="auto">
          <a:xfrm>
            <a:off x="1206229" y="2382530"/>
            <a:ext cx="1477117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目标？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94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高风险安全问题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139586"/>
            <a:ext cx="8274576" cy="5614308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26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139586"/>
            <a:ext cx="8021476" cy="5663699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6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By Category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7177" y="1243371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方针展开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879" y="1243371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目视化管理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54581" y="1243371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持续改善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13283" y="1243371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标准化工作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71985" y="1243371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过程确认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330686" y="1243371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latin typeface="Arial" charset="0"/>
                </a:rPr>
                <a:t>QOS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9915036" y="2488663"/>
            <a:ext cx="197682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 err="1" smtClean="0"/>
              <a:t>厂级方针展开看板</a:t>
            </a:r>
            <a:endParaRPr lang="en-US" sz="1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 err="1"/>
              <a:t>厂级</a:t>
            </a:r>
            <a:r>
              <a:rPr lang="en-US" sz="1000" dirty="0"/>
              <a:t>/</a:t>
            </a:r>
            <a:r>
              <a:rPr lang="en-US" sz="1000" dirty="0" err="1" smtClean="0"/>
              <a:t>车间级方针展开看板</a:t>
            </a:r>
            <a:endParaRPr lang="en-US" sz="1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 err="1"/>
              <a:t>区长看板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48760"/>
              </p:ext>
            </p:extLst>
          </p:nvPr>
        </p:nvGraphicFramePr>
        <p:xfrm>
          <a:off x="537177" y="2124347"/>
          <a:ext cx="9255510" cy="2262456"/>
        </p:xfrm>
        <a:graphic>
          <a:graphicData uri="http://schemas.openxmlformats.org/drawingml/2006/table">
            <a:tbl>
              <a:tblPr/>
              <a:tblGrid>
                <a:gridCol w="399929"/>
                <a:gridCol w="871275"/>
                <a:gridCol w="2699524"/>
                <a:gridCol w="1642567"/>
                <a:gridCol w="1128372"/>
                <a:gridCol w="1956798"/>
                <a:gridCol w="557045"/>
              </a:tblGrid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五年战略计划指标记分卡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JX54108-01-A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指标积分卡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JX54108-02-A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战略报告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JX54108-03-A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主计划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JX54108-04-A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JX54108-05-A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指标趋势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JX54108-06-A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厂级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车间级方针展开看板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区域指标记分卡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JX54108-07-A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51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方针展开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一个制造 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工作计划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JX54108-08-A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8570" marR="8570" marT="85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31" name="Rounded Rectangle 30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8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6" name="矩形标注 80"/>
          <p:cNvSpPr>
            <a:spLocks noChangeArrowheads="1"/>
          </p:cNvSpPr>
          <p:nvPr/>
        </p:nvSpPr>
        <p:spPr bwMode="auto">
          <a:xfrm>
            <a:off x="466533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7532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质量输出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139586"/>
            <a:ext cx="8357142" cy="5599119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9742714" y="3730385"/>
            <a:ext cx="2143389" cy="185398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如何确认是输入</a:t>
            </a:r>
            <a:endParaRPr lang="en-US" altLang="zh-CN" sz="1600" kern="12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或输出问题？</a:t>
            </a:r>
            <a:endParaRPr lang="en-US" altLang="zh-CN" sz="1600" kern="12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kern="1200" dirty="0" smtClean="0">
                <a:solidFill>
                  <a:schemeClr val="bg1"/>
                </a:solidFill>
                <a:latin typeface="Arial" charset="0"/>
              </a:rPr>
              <a:t>》》</a:t>
            </a: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都当做过程？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335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每日产量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(JPH)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139587"/>
            <a:ext cx="7986752" cy="5659324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650641" y="2293471"/>
            <a:ext cx="1140869" cy="1418558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定义？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kern="1200" dirty="0" smtClean="0">
                <a:solidFill>
                  <a:schemeClr val="bg1"/>
                </a:solidFill>
                <a:latin typeface="Arial" charset="0"/>
              </a:rPr>
              <a:t>&gt; </a:t>
            </a: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车型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1" name="Rounded Rectangle 140"/>
          <p:cNvSpPr/>
          <p:nvPr/>
        </p:nvSpPr>
        <p:spPr bwMode="auto">
          <a:xfrm>
            <a:off x="2318658" y="5080214"/>
            <a:ext cx="5323114" cy="114641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产量欠产，要填写异常，链接到相应区域的停线记录</a:t>
            </a:r>
            <a:endParaRPr lang="en-US" altLang="zh-CN" sz="1600" kern="12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kern="12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达标则不显示、不需要输入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53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区域指标记分卡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139587"/>
            <a:ext cx="8148798" cy="5604412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7062327" y="2761558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手工填写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1" name="Rounded Rectangle 140"/>
          <p:cNvSpPr/>
          <p:nvPr/>
        </p:nvSpPr>
        <p:spPr bwMode="auto">
          <a:xfrm>
            <a:off x="7062326" y="3817473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自动获取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2" name="Rounded Rectangle 141"/>
          <p:cNvSpPr/>
          <p:nvPr/>
        </p:nvSpPr>
        <p:spPr bwMode="auto">
          <a:xfrm>
            <a:off x="9035291" y="3592286"/>
            <a:ext cx="2971652" cy="990600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数据项 十几项？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》》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无法自动获取的手填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64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139586"/>
            <a:ext cx="7876635" cy="5631604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3966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持续改善解决问题表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139586"/>
            <a:ext cx="7060778" cy="5666568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76385" y="2178996"/>
            <a:ext cx="1684338" cy="5847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0" indent="0" algn="l" defTabSz="914400">
              <a:buNone/>
            </a:pPr>
            <a:r>
              <a:rPr lang="en-US" altLang="zh-CN" sz="1600" kern="0" dirty="0" smtClean="0"/>
              <a:t>FPS</a:t>
            </a:r>
            <a:r>
              <a:rPr lang="zh-CN" altLang="en-US" sz="1600" kern="0" dirty="0" smtClean="0"/>
              <a:t>不支持文件更新</a:t>
            </a:r>
            <a:endParaRPr lang="en-US" sz="1600" kern="0" dirty="0" err="1" smtClean="0"/>
          </a:p>
        </p:txBody>
      </p:sp>
    </p:spTree>
    <p:extLst>
      <p:ext uri="{BB962C8B-B14F-4D97-AF65-F5344CB8AC3E}">
        <p14:creationId xmlns:p14="http://schemas.microsoft.com/office/powerpoint/2010/main" val="2496712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工作站稳定性和持续改善路径图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8" y="1249497"/>
            <a:ext cx="10001757" cy="4110443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402410" y="6378286"/>
            <a:ext cx="118191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每个区长一块，导入表格格式（每个工位单独显示</a:t>
            </a:r>
            <a:r>
              <a:rPr lang="en-US" sz="1400" dirty="0"/>
              <a:t>），在线填写，每月需保存一次所有表格（保留2年记录）</a:t>
            </a: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439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持续改善路径图支持人员计划表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5" y="1139586"/>
            <a:ext cx="8193296" cy="5675041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8961120" y="2708702"/>
            <a:ext cx="29768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每个看板一张，导入表格格式，在线填写，每月需保存一次表格（保留2年记录）</a:t>
            </a: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83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工作站稳定性和持续改善路径图红、黄、绿状态定义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区长看板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22" y="1139586"/>
            <a:ext cx="3788418" cy="5722928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7807216" y="1797742"/>
            <a:ext cx="4079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每个看板一张，导入表格，固定内容，无需更新</a:t>
            </a:r>
            <a:endParaRPr lang="en-US" sz="1400" dirty="0"/>
          </a:p>
        </p:txBody>
      </p:sp>
      <p:sp>
        <p:nvSpPr>
          <p:cNvPr id="140" name="Rounded Rectangle 139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1" name="Rounded Rectangle 140"/>
          <p:cNvSpPr/>
          <p:nvPr/>
        </p:nvSpPr>
        <p:spPr bwMode="auto">
          <a:xfrm>
            <a:off x="9198429" y="3124200"/>
            <a:ext cx="2891048" cy="186145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 发布确认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功能？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多版本</a:t>
            </a: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审核发布，记录</a:t>
            </a: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新版本生效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170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线边工位看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工作单元表 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(WES: Work Element Sheet)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线边工位看板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1" y="1139586"/>
            <a:ext cx="4199940" cy="5684018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5560119" y="291879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、电脑端导入，工位显示屏和区长</a:t>
            </a:r>
            <a:r>
              <a:rPr lang="en-US" altLang="zh-CN" sz="1400" dirty="0"/>
              <a:t>/</a:t>
            </a:r>
            <a:r>
              <a:rPr lang="zh-CN" altLang="en-US" sz="1400" dirty="0"/>
              <a:t>组长手持平板可选择显示的内容</a:t>
            </a:r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、可在电脑端修改，并手动选择审批人员，批准后自动更新，需显示保留次数和修订日期</a:t>
            </a:r>
            <a:endParaRPr lang="en-US" sz="1400" dirty="0"/>
          </a:p>
        </p:txBody>
      </p:sp>
      <p:sp>
        <p:nvSpPr>
          <p:cNvPr id="140" name="Rounded Rectangle 139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1" name="Rounded Rectangle 140"/>
          <p:cNvSpPr/>
          <p:nvPr/>
        </p:nvSpPr>
        <p:spPr bwMode="auto">
          <a:xfrm>
            <a:off x="9234537" y="4315196"/>
            <a:ext cx="2891048" cy="186145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 发布确认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功能？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多版本</a:t>
            </a: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审核发布，记录</a:t>
            </a: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新版本生效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335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标准作业工时记录表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线边工位看板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094289"/>
            <a:ext cx="7315421" cy="5655869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9198429" y="3124200"/>
            <a:ext cx="2891048" cy="186145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 发布确认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功能？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多版本</a:t>
            </a: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审核发布，记录</a:t>
            </a: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新版本生效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956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微软雅黑 Light" pitchFamily="34" charset="-122"/>
                <a:ea typeface="微软雅黑 Light" pitchFamily="34" charset="-122"/>
              </a:rPr>
              <a:t>By Category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7177" y="1243371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方针展开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879" y="1243371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目视化管理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54581" y="1243371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持续改善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13283" y="1243371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标准化工作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71985" y="1243371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过程确认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330686" y="1243371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latin typeface="Arial" charset="0"/>
                </a:rPr>
                <a:t>QOS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08025"/>
              </p:ext>
            </p:extLst>
          </p:nvPr>
        </p:nvGraphicFramePr>
        <p:xfrm>
          <a:off x="537177" y="2124347"/>
          <a:ext cx="9162409" cy="4011930"/>
        </p:xfrm>
        <a:graphic>
          <a:graphicData uri="http://schemas.openxmlformats.org/drawingml/2006/table">
            <a:tbl>
              <a:tblPr/>
              <a:tblGrid>
                <a:gridCol w="395907"/>
                <a:gridCol w="862511"/>
                <a:gridCol w="2672369"/>
                <a:gridCol w="1626045"/>
                <a:gridCol w="1117022"/>
                <a:gridCol w="1937114"/>
                <a:gridCol w="551441"/>
              </a:tblGrid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质量输入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 action="ppaction://hlinkfile"/>
                        </a:rPr>
                        <a:t>区长看板</a:t>
                      </a:r>
                      <a:endParaRPr lang="zh-CN" alt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物料短缺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每日输入跟踪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设备维护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JX54109-02-A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每日过程跟踪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JX54109-03-A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休假安排表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JX54109-04-A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一岗多能确认表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JX54109-05-A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5S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责任区域分布图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JX54109-06-A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低风险安全问题统计表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JX54109-07-A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每日状况跟踪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Andon)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JX54109-08-A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每日出勤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JX54109-09-A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区域质量缺陷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关键指标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JX54109-10-A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每日产量监控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 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JX54109-11-A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高风险安全问题统计表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JX54109-12-A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每日输出跟踪（安全）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JX54109-13-A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每日输出跟踪（质量）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JX54109-13-A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每日产量跟踪 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JX54109-14-A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目视化管理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 action="ppaction://hlinkfile"/>
                        </a:rPr>
                        <a:t>现场调整标准</a:t>
                      </a:r>
                      <a:endParaRPr lang="zh-CN" alt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JX54109-01-A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9915036" y="2488663"/>
            <a:ext cx="10438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 err="1" smtClean="0"/>
              <a:t>区长看板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线边工位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29" name="Rounded Rectangle 28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17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矩形标注 80"/>
          <p:cNvSpPr>
            <a:spLocks noChangeArrowheads="1"/>
          </p:cNvSpPr>
          <p:nvPr/>
        </p:nvSpPr>
        <p:spPr bwMode="auto">
          <a:xfrm>
            <a:off x="2422654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018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作业员指导书 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(QPS- Operator Instruction Sheet)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线边工位看板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139586"/>
            <a:ext cx="9966336" cy="5312824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9198429" y="3124200"/>
            <a:ext cx="2891048" cy="186145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 发布确认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功能？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多版本</a:t>
            </a: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审核发布，记录</a:t>
            </a: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新版本生效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6827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工作分析表 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(QPS- Work Analysis Sheet)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线边工位看板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19" y="1156248"/>
            <a:ext cx="10734675" cy="4943475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9198429" y="3124200"/>
            <a:ext cx="2891048" cy="186145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 发布确认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功能？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多版本</a:t>
            </a: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审核发布，记录</a:t>
            </a:r>
            <a:endParaRPr lang="en-US" altLang="zh-CN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Arial" charset="0"/>
              </a:rPr>
              <a:t>》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新版本生效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1" name="Rounded Rectangle 140"/>
          <p:cNvSpPr/>
          <p:nvPr/>
        </p:nvSpPr>
        <p:spPr bwMode="auto">
          <a:xfrm>
            <a:off x="8839200" y="5607054"/>
            <a:ext cx="3202102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Arial" charset="0"/>
              </a:rPr>
              <a:t>不</a:t>
            </a: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放现场，</a:t>
            </a: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取消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8048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现场调整标准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线边工位看板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3" y="1139586"/>
            <a:ext cx="8577061" cy="5209852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95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过程验证表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线边工位看板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" y="1252768"/>
            <a:ext cx="9496032" cy="5379526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705069" y="4089614"/>
            <a:ext cx="1983702" cy="149475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Arial" charset="0"/>
              </a:rPr>
              <a:t>验证内容按工位</a:t>
            </a:r>
            <a:endParaRPr lang="en-US" altLang="zh-CN" sz="16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做主数据预先维护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292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单点教程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线边工位看板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3" y="1094289"/>
            <a:ext cx="8322013" cy="5429606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 flipH="1">
            <a:off x="9497412" y="3100892"/>
            <a:ext cx="1957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电脑端导入，工位显示屏显示</a:t>
            </a:r>
            <a:endParaRPr lang="en-US" sz="1400" dirty="0"/>
          </a:p>
        </p:txBody>
      </p:sp>
      <p:sp>
        <p:nvSpPr>
          <p:cNvPr id="140" name="Rounded Rectangle 139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文件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1" name="Rounded Rectangle 140"/>
          <p:cNvSpPr/>
          <p:nvPr/>
        </p:nvSpPr>
        <p:spPr bwMode="auto">
          <a:xfrm>
            <a:off x="6509657" y="3646715"/>
            <a:ext cx="4539343" cy="957942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不用后可以删除，不用存档</a:t>
            </a:r>
            <a:endParaRPr lang="en-US" sz="24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922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QCM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问题记录表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线边工位看板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 flipH="1">
            <a:off x="7819229" y="944789"/>
            <a:ext cx="1957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电脑端导入，工位显示屏显示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07" y="1139586"/>
            <a:ext cx="3954733" cy="5661967"/>
          </a:xfrm>
          <a:prstGeom prst="rect">
            <a:avLst/>
          </a:prstGeom>
        </p:spPr>
      </p:pic>
      <p:sp>
        <p:nvSpPr>
          <p:cNvPr id="140" name="Rounded Rectangle 139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9075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QCM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汇总表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线边工位看板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 flipH="1">
            <a:off x="7799774" y="1111962"/>
            <a:ext cx="1957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电脑端导入，工位显示屏显示</a:t>
            </a:r>
            <a:endParaRPr lang="en-US" sz="1400" dirty="0"/>
          </a:p>
        </p:txBody>
      </p:sp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10546426" y="5493871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取消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344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区域看板样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不合格品记录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" name="Picture 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9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9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1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1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1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1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2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2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2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26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28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29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30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2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 descr="ke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8844">
            <a:off x="6094413" y="162353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" name="Group 167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线边工位看板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1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 flipH="1">
            <a:off x="7663587" y="1139586"/>
            <a:ext cx="1957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电脑端导入，工位显示屏显示</a:t>
            </a:r>
            <a:endParaRPr lang="en-US" sz="1400" dirty="0"/>
          </a:p>
        </p:txBody>
      </p:sp>
      <p:sp>
        <p:nvSpPr>
          <p:cNvPr id="139" name="Rounded Rectangle 138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10546426" y="5493871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取消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929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变化点管理表标准样表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</a:t>
            </a:r>
            <a:r>
              <a:rPr lang="zh-CN" altLang="en-US" dirty="0" smtClean="0"/>
              <a:t>表格样式</a:t>
            </a:r>
            <a:endParaRPr lang="en-US" dirty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4" y="1363884"/>
            <a:ext cx="887571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椭圆 5"/>
          <p:cNvSpPr/>
          <p:nvPr/>
        </p:nvSpPr>
        <p:spPr>
          <a:xfrm>
            <a:off x="838944" y="2583084"/>
            <a:ext cx="990600" cy="16764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72" name="线形标注 2(无边框) 6"/>
          <p:cNvSpPr/>
          <p:nvPr/>
        </p:nvSpPr>
        <p:spPr>
          <a:xfrm>
            <a:off x="2820144" y="2735484"/>
            <a:ext cx="1600200" cy="457200"/>
          </a:xfrm>
          <a:prstGeom prst="callout2">
            <a:avLst>
              <a:gd name="adj1" fmla="val 49432"/>
              <a:gd name="adj2" fmla="val 667"/>
              <a:gd name="adj3" fmla="val 18750"/>
              <a:gd name="adj4" fmla="val -16667"/>
              <a:gd name="adj5" fmla="val 85226"/>
              <a:gd name="adj6" fmla="val -61486"/>
            </a:avLst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细化变化因子</a:t>
            </a:r>
          </a:p>
        </p:txBody>
      </p:sp>
      <p:sp>
        <p:nvSpPr>
          <p:cNvPr id="73" name="椭圆 9"/>
          <p:cNvSpPr/>
          <p:nvPr/>
        </p:nvSpPr>
        <p:spPr>
          <a:xfrm>
            <a:off x="5791944" y="4488084"/>
            <a:ext cx="3429000" cy="4572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74" name="线形标注 2(无边框) 10"/>
          <p:cNvSpPr/>
          <p:nvPr/>
        </p:nvSpPr>
        <p:spPr>
          <a:xfrm>
            <a:off x="6858744" y="2430684"/>
            <a:ext cx="2286000" cy="838200"/>
          </a:xfrm>
          <a:prstGeom prst="callout2">
            <a:avLst>
              <a:gd name="adj1" fmla="val 107387"/>
              <a:gd name="adj2" fmla="val 49278"/>
              <a:gd name="adj3" fmla="val 146591"/>
              <a:gd name="adj4" fmla="val 7639"/>
              <a:gd name="adj5" fmla="val 248863"/>
              <a:gd name="adj6" fmla="val -17389"/>
            </a:avLst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工厂可根据变化内容自行定义需要哪些责任部门进行确认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10" name="Rectangle 9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变化点管理看板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2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9808029" y="3429001"/>
            <a:ext cx="2035275" cy="2278284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变化点管理流程图</a:t>
            </a:r>
            <a:endParaRPr lang="en-US" altLang="zh-CN" sz="1600" kern="1200" dirty="0" smtClean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主数据</a:t>
            </a:r>
            <a:r>
              <a:rPr lang="en-US" altLang="zh-CN" sz="1600" kern="1200" dirty="0" smtClean="0">
                <a:solidFill>
                  <a:schemeClr val="bg1"/>
                </a:solidFill>
                <a:latin typeface="Arial" charset="0"/>
              </a:rPr>
              <a:t>》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29650" y="6315589"/>
            <a:ext cx="5775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JMC-FS-MES-BPD-变化点-Va-20190523</a:t>
            </a:r>
          </a:p>
        </p:txBody>
      </p:sp>
    </p:spTree>
    <p:extLst>
      <p:ext uri="{BB962C8B-B14F-4D97-AF65-F5344CB8AC3E}">
        <p14:creationId xmlns:p14="http://schemas.microsoft.com/office/powerpoint/2010/main" val="550399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2" grpId="0" animBg="1"/>
      <p:bldP spid="73" grpId="0" animBg="1"/>
      <p:bldP spid="7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变化点管理表标准样表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现场使用的表格样式</a:t>
            </a:r>
            <a:endParaRPr lang="en-US" dirty="0"/>
          </a:p>
        </p:txBody>
      </p:sp>
      <p:pic>
        <p:nvPicPr>
          <p:cNvPr id="9" name="图片 8" descr="捕获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4" y="1294435"/>
            <a:ext cx="873283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椭圆 9"/>
          <p:cNvSpPr/>
          <p:nvPr/>
        </p:nvSpPr>
        <p:spPr>
          <a:xfrm>
            <a:off x="153144" y="5333035"/>
            <a:ext cx="8915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线形标注 2(无边框) 10"/>
          <p:cNvSpPr/>
          <p:nvPr/>
        </p:nvSpPr>
        <p:spPr>
          <a:xfrm>
            <a:off x="5868144" y="3275635"/>
            <a:ext cx="2286000" cy="838200"/>
          </a:xfrm>
          <a:prstGeom prst="callout2">
            <a:avLst>
              <a:gd name="adj1" fmla="val 107387"/>
              <a:gd name="adj2" fmla="val 49278"/>
              <a:gd name="adj3" fmla="val 146591"/>
              <a:gd name="adj4" fmla="val 7639"/>
              <a:gd name="adj5" fmla="val 248863"/>
              <a:gd name="adj6" fmla="val -17389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工厂可根据各工厂实际情况制定抽样样本量以及跟踪时间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8" name="Rectangle 7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变化点管理看板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537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By Category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7177" y="1243371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方针展开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879" y="1243371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目视化管理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54581" y="1243371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持续改善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13283" y="1243371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标准化工作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71985" y="1243371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过程确认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330686" y="1243371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latin typeface="Arial" charset="0"/>
                </a:rPr>
                <a:t>QOS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9915036" y="2488663"/>
            <a:ext cx="16850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 err="1" smtClean="0"/>
              <a:t>区长看板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持续改善路径图看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en-US" sz="1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60010"/>
              </p:ext>
            </p:extLst>
          </p:nvPr>
        </p:nvGraphicFramePr>
        <p:xfrm>
          <a:off x="536542" y="2124347"/>
          <a:ext cx="9163047" cy="1943100"/>
        </p:xfrm>
        <a:graphic>
          <a:graphicData uri="http://schemas.openxmlformats.org/drawingml/2006/table">
            <a:tbl>
              <a:tblPr/>
              <a:tblGrid>
                <a:gridCol w="395934"/>
                <a:gridCol w="862571"/>
                <a:gridCol w="2672555"/>
                <a:gridCol w="1626158"/>
                <a:gridCol w="1117100"/>
                <a:gridCol w="1937249"/>
                <a:gridCol w="551480"/>
              </a:tblGrid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持续改善解决问题表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JX54110-06-A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区长看板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 action="ppaction://hlinkfile"/>
                        </a:rPr>
                        <a:t>工作站稳定性和持续改善路径图</a:t>
                      </a:r>
                      <a:endParaRPr lang="zh-CN" alt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JX54110-02-A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 action="ppaction://hlinkfile"/>
                        </a:rPr>
                        <a:t>持续改善路径图支持人员计划表</a:t>
                      </a:r>
                      <a:endParaRPr lang="zh-CN" alt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JX54110-05-A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 action="ppaction://hlinkfile"/>
                        </a:rPr>
                        <a:t>工作站稳定性和持续改善路径图红、黄、绿状态定义</a:t>
                      </a:r>
                      <a:endParaRPr lang="zh-CN" alt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JX54110-03-A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持续改善路径图看板</a:t>
                      </a:r>
                      <a:b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（区长看板反面）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5" name="Rounded Rectangle 24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4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矩形标注 80"/>
          <p:cNvSpPr>
            <a:spLocks noChangeArrowheads="1"/>
          </p:cNvSpPr>
          <p:nvPr/>
        </p:nvSpPr>
        <p:spPr bwMode="auto">
          <a:xfrm>
            <a:off x="4390351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558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变化点管理表标准样表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KUP</a:t>
            </a:r>
            <a:r>
              <a:rPr lang="zh-CN" altLang="en-US" dirty="0"/>
              <a:t>现场使用的表格样式</a:t>
            </a:r>
            <a:endParaRPr lang="en-US" dirty="0"/>
          </a:p>
        </p:txBody>
      </p:sp>
      <p:pic>
        <p:nvPicPr>
          <p:cNvPr id="7" name="图片 6" descr="捕获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4" y="1307939"/>
            <a:ext cx="8813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0546426" y="119911"/>
            <a:ext cx="1543051" cy="628650"/>
            <a:chOff x="478699" y="1720245"/>
            <a:chExt cx="1543051" cy="628650"/>
          </a:xfrm>
        </p:grpSpPr>
        <p:sp>
          <p:nvSpPr>
            <p:cNvPr id="6" name="Rectangle 5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变化点管理看板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" name="矩形标注 80"/>
          <p:cNvSpPr>
            <a:spLocks noChangeArrowheads="1"/>
          </p:cNvSpPr>
          <p:nvPr/>
        </p:nvSpPr>
        <p:spPr bwMode="auto">
          <a:xfrm>
            <a:off x="10476385" y="749992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0785241" y="1139586"/>
            <a:ext cx="1140869" cy="601665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kern="1200" dirty="0" smtClean="0">
                <a:solidFill>
                  <a:schemeClr val="bg1"/>
                </a:solidFill>
                <a:latin typeface="Arial" charset="0"/>
              </a:rPr>
              <a:t>系统</a:t>
            </a:r>
            <a:endParaRPr lang="en-US" sz="1600" kern="12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7947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Requirement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2000" b="1" dirty="0" smtClean="0"/>
              <a:t>Proposal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75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系统业务价值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367264" y="2324435"/>
            <a:ext cx="10168672" cy="1000359"/>
            <a:chOff x="1641584" y="2339469"/>
            <a:chExt cx="10168672" cy="1000359"/>
          </a:xfrm>
        </p:grpSpPr>
        <p:grpSp>
          <p:nvGrpSpPr>
            <p:cNvPr id="19" name="组合 72"/>
            <p:cNvGrpSpPr/>
            <p:nvPr/>
          </p:nvGrpSpPr>
          <p:grpSpPr>
            <a:xfrm rot="16200000">
              <a:off x="1700750" y="2358338"/>
              <a:ext cx="922324" cy="1040655"/>
              <a:chOff x="8439634" y="3544648"/>
              <a:chExt cx="1611146" cy="1817848"/>
            </a:xfrm>
          </p:grpSpPr>
          <p:sp>
            <p:nvSpPr>
              <p:cNvPr id="20" name="Freeform 19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C00000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矩形 19"/>
            <p:cNvSpPr>
              <a:spLocks noChangeArrowheads="1"/>
            </p:cNvSpPr>
            <p:nvPr/>
          </p:nvSpPr>
          <p:spPr bwMode="auto">
            <a:xfrm>
              <a:off x="1986304" y="2556751"/>
              <a:ext cx="3606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buFontTx/>
                <a:buNone/>
              </a:pPr>
              <a:r>
                <a:rPr lang="en-US" altLang="zh-CN" sz="3000" dirty="0" smtClean="0">
                  <a:solidFill>
                    <a:schemeClr val="bg1"/>
                  </a:solidFill>
                  <a:latin typeface="方正兰亭大黑_GBK" pitchFamily="2" charset="-122"/>
                  <a:ea typeface="方正兰亭大黑_GBK" pitchFamily="2" charset="-122"/>
                </a:rPr>
                <a:t>2</a:t>
              </a:r>
              <a:endParaRPr lang="zh-CN" altLang="en-US" sz="3000" dirty="0">
                <a:solidFill>
                  <a:schemeClr val="bg1"/>
                </a:solidFill>
                <a:latin typeface="方正兰亭大黑_GBK" pitchFamily="2" charset="-122"/>
                <a:ea typeface="方正兰亭大黑_GBK" pitchFamily="2" charset="-122"/>
              </a:endParaRPr>
            </a:p>
          </p:txBody>
        </p:sp>
        <p:sp>
          <p:nvSpPr>
            <p:cNvPr id="36" name="矩形 92"/>
            <p:cNvSpPr>
              <a:spLocks noChangeArrowheads="1"/>
            </p:cNvSpPr>
            <p:nvPr/>
          </p:nvSpPr>
          <p:spPr bwMode="auto">
            <a:xfrm>
              <a:off x="2986632" y="2339469"/>
              <a:ext cx="8823624" cy="4308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31" tIns="45716" rIns="91431" bIns="45716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defTabSz="912495"/>
              <a:r>
                <a:rPr lang="zh-CN" altLang="en-US" sz="22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实现管理方式变更、管理效率提升</a:t>
              </a:r>
              <a:endParaRPr lang="en-US" altLang="zh-CN" sz="2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47"/>
            <p:cNvSpPr>
              <a:spLocks noChangeArrowheads="1"/>
            </p:cNvSpPr>
            <p:nvPr/>
          </p:nvSpPr>
          <p:spPr bwMode="auto">
            <a:xfrm>
              <a:off x="2986632" y="2776784"/>
              <a:ext cx="8823624" cy="35085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91431" tIns="45716" rIns="91431" bIns="45716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marL="285750" indent="-285750" defTabSz="91249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5S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，安全，行为</a:t>
              </a:r>
              <a:endParaRPr lang="en-US" altLang="zh-CN" sz="14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367265" y="4578322"/>
            <a:ext cx="10168671" cy="922324"/>
            <a:chOff x="1641585" y="4883122"/>
            <a:chExt cx="10168671" cy="922324"/>
          </a:xfrm>
        </p:grpSpPr>
        <p:grpSp>
          <p:nvGrpSpPr>
            <p:cNvPr id="25" name="组合 78"/>
            <p:cNvGrpSpPr/>
            <p:nvPr/>
          </p:nvGrpSpPr>
          <p:grpSpPr>
            <a:xfrm rot="16200000">
              <a:off x="1700751" y="4823956"/>
              <a:ext cx="922324" cy="1040655"/>
              <a:chOff x="8439634" y="3544648"/>
              <a:chExt cx="1611146" cy="1817848"/>
            </a:xfrm>
          </p:grpSpPr>
          <p:sp>
            <p:nvSpPr>
              <p:cNvPr id="26" name="Freeform 25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C00000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4" name="矩形 19"/>
            <p:cNvSpPr>
              <a:spLocks noChangeArrowheads="1"/>
            </p:cNvSpPr>
            <p:nvPr/>
          </p:nvSpPr>
          <p:spPr bwMode="auto">
            <a:xfrm>
              <a:off x="1986304" y="5034511"/>
              <a:ext cx="3606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buFontTx/>
                <a:buNone/>
              </a:pPr>
              <a:r>
                <a:rPr lang="en-US" altLang="zh-CN" sz="3000" dirty="0" smtClean="0">
                  <a:solidFill>
                    <a:schemeClr val="bg1"/>
                  </a:solidFill>
                  <a:latin typeface="方正兰亭大黑_GBK" pitchFamily="2" charset="-122"/>
                  <a:ea typeface="方正兰亭大黑_GBK" pitchFamily="2" charset="-122"/>
                </a:rPr>
                <a:t>4</a:t>
              </a:r>
              <a:endParaRPr lang="zh-CN" altLang="en-US" sz="3000" dirty="0">
                <a:solidFill>
                  <a:schemeClr val="bg1"/>
                </a:solidFill>
                <a:latin typeface="方正兰亭大黑_GBK" pitchFamily="2" charset="-122"/>
                <a:ea typeface="方正兰亭大黑_GBK" pitchFamily="2" charset="-122"/>
              </a:endParaRPr>
            </a:p>
          </p:txBody>
        </p:sp>
        <p:sp>
          <p:nvSpPr>
            <p:cNvPr id="39" name="矩形 96"/>
            <p:cNvSpPr>
              <a:spLocks noChangeArrowheads="1"/>
            </p:cNvSpPr>
            <p:nvPr/>
          </p:nvSpPr>
          <p:spPr bwMode="auto">
            <a:xfrm>
              <a:off x="2986632" y="4883122"/>
              <a:ext cx="8823624" cy="4308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31" tIns="45716" rIns="91431" bIns="45716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defTabSz="912495"/>
              <a:r>
                <a:rPr lang="zh-CN" altLang="en-US" sz="22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促进日程工作任务管理，工作量平衡</a:t>
              </a:r>
              <a:endParaRPr lang="en-US" altLang="zh-CN" sz="2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47"/>
            <p:cNvSpPr>
              <a:spLocks noChangeArrowheads="1"/>
            </p:cNvSpPr>
            <p:nvPr/>
          </p:nvSpPr>
          <p:spPr bwMode="auto">
            <a:xfrm>
              <a:off x="2986632" y="5336520"/>
              <a:ext cx="8823624" cy="35085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91431" tIns="45716" rIns="91431" bIns="45716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marL="285750" indent="-285750" defTabSz="91249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出勤管理、岗位技能管理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367264" y="3490395"/>
            <a:ext cx="10168672" cy="922325"/>
            <a:chOff x="1641584" y="3659465"/>
            <a:chExt cx="10168672" cy="922325"/>
          </a:xfrm>
        </p:grpSpPr>
        <p:grpSp>
          <p:nvGrpSpPr>
            <p:cNvPr id="22" name="组合 75"/>
            <p:cNvGrpSpPr/>
            <p:nvPr/>
          </p:nvGrpSpPr>
          <p:grpSpPr>
            <a:xfrm rot="16200000">
              <a:off x="1700750" y="3600300"/>
              <a:ext cx="922324" cy="1040655"/>
              <a:chOff x="8439634" y="3544648"/>
              <a:chExt cx="1611146" cy="1817848"/>
            </a:xfrm>
          </p:grpSpPr>
          <p:sp>
            <p:nvSpPr>
              <p:cNvPr id="23" name="Freeform 22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99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C00000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矩形 19"/>
            <p:cNvSpPr>
              <a:spLocks noChangeArrowheads="1"/>
            </p:cNvSpPr>
            <p:nvPr/>
          </p:nvSpPr>
          <p:spPr bwMode="auto">
            <a:xfrm>
              <a:off x="1986304" y="3828122"/>
              <a:ext cx="3606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buFontTx/>
                <a:buNone/>
              </a:pPr>
              <a:r>
                <a:rPr lang="en-US" altLang="zh-CN" sz="3000" dirty="0" smtClean="0">
                  <a:solidFill>
                    <a:schemeClr val="bg1"/>
                  </a:solidFill>
                  <a:latin typeface="方正兰亭大黑_GBK" pitchFamily="2" charset="-122"/>
                  <a:ea typeface="方正兰亭大黑_GBK" pitchFamily="2" charset="-122"/>
                </a:rPr>
                <a:t>3</a:t>
              </a:r>
              <a:endParaRPr lang="zh-CN" altLang="en-US" sz="3000" dirty="0">
                <a:solidFill>
                  <a:schemeClr val="bg1"/>
                </a:solidFill>
                <a:latin typeface="方正兰亭大黑_GBK" pitchFamily="2" charset="-122"/>
                <a:ea typeface="方正兰亭大黑_GBK" pitchFamily="2" charset="-122"/>
              </a:endParaRPr>
            </a:p>
          </p:txBody>
        </p:sp>
        <p:sp>
          <p:nvSpPr>
            <p:cNvPr id="38" name="矩形 94"/>
            <p:cNvSpPr>
              <a:spLocks noChangeArrowheads="1"/>
            </p:cNvSpPr>
            <p:nvPr/>
          </p:nvSpPr>
          <p:spPr bwMode="auto">
            <a:xfrm>
              <a:off x="2986632" y="3659465"/>
              <a:ext cx="8823624" cy="4308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31" tIns="45716" rIns="91431" bIns="45716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defTabSz="912495"/>
              <a:r>
                <a:rPr lang="zh-CN" altLang="en-US" sz="22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改善管理者将管理意图在基层落地的渠道</a:t>
              </a:r>
              <a:endParaRPr lang="en-US" altLang="zh-CN" sz="2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86632" y="4115498"/>
              <a:ext cx="8823624" cy="35085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91431" tIns="45716" rIns="91431" bIns="45716">
              <a:spAutoFit/>
            </a:bodyPr>
            <a:lstStyle/>
            <a:p>
              <a:pPr marL="285750" indent="-285750" defTabSz="91249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改善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对策电子化闭环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跟踪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367267" y="1236511"/>
            <a:ext cx="10168669" cy="922323"/>
            <a:chOff x="1641587" y="1307631"/>
            <a:chExt cx="10168669" cy="922323"/>
          </a:xfrm>
        </p:grpSpPr>
        <p:grpSp>
          <p:nvGrpSpPr>
            <p:cNvPr id="29" name="组合 81"/>
            <p:cNvGrpSpPr/>
            <p:nvPr/>
          </p:nvGrpSpPr>
          <p:grpSpPr>
            <a:xfrm rot="16200000">
              <a:off x="1700752" y="1248466"/>
              <a:ext cx="922323" cy="1040654"/>
              <a:chOff x="8439634" y="3544648"/>
              <a:chExt cx="1611146" cy="1817848"/>
            </a:xfrm>
          </p:grpSpPr>
          <p:sp>
            <p:nvSpPr>
              <p:cNvPr id="30" name="Freeform 29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99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C00000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矩形 19"/>
            <p:cNvSpPr>
              <a:spLocks noChangeArrowheads="1"/>
            </p:cNvSpPr>
            <p:nvPr/>
          </p:nvSpPr>
          <p:spPr bwMode="auto">
            <a:xfrm>
              <a:off x="1986304" y="1461799"/>
              <a:ext cx="3606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buFontTx/>
                <a:buNone/>
              </a:pPr>
              <a:r>
                <a:rPr lang="en-US" altLang="zh-CN" sz="3000" dirty="0" smtClean="0">
                  <a:solidFill>
                    <a:schemeClr val="bg1"/>
                  </a:solidFill>
                  <a:latin typeface="方正兰亭大黑_GBK" pitchFamily="2" charset="-122"/>
                  <a:ea typeface="方正兰亭大黑_GBK" pitchFamily="2" charset="-122"/>
                </a:rPr>
                <a:t>1</a:t>
              </a:r>
              <a:endParaRPr lang="zh-CN" altLang="en-US" sz="3000" dirty="0">
                <a:solidFill>
                  <a:schemeClr val="bg1"/>
                </a:solidFill>
                <a:latin typeface="方正兰亭大黑_GBK" pitchFamily="2" charset="-122"/>
                <a:ea typeface="方正兰亭大黑_GBK" pitchFamily="2" charset="-122"/>
              </a:endParaRPr>
            </a:p>
          </p:txBody>
        </p:sp>
        <p:sp>
          <p:nvSpPr>
            <p:cNvPr id="41" name="矩形 47"/>
            <p:cNvSpPr>
              <a:spLocks noChangeArrowheads="1"/>
            </p:cNvSpPr>
            <p:nvPr/>
          </p:nvSpPr>
          <p:spPr bwMode="auto">
            <a:xfrm>
              <a:off x="2986632" y="1749571"/>
              <a:ext cx="8823624" cy="35085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91431" tIns="45716" rIns="91431" bIns="45716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marL="285750" indent="-285750" defTabSz="91249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生产质量数据实时获取、展示</a:t>
              </a:r>
              <a:endParaRPr lang="en-US" altLang="zh-CN" sz="14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43" name="矩形 98"/>
            <p:cNvSpPr>
              <a:spLocks noChangeArrowheads="1"/>
            </p:cNvSpPr>
            <p:nvPr/>
          </p:nvSpPr>
          <p:spPr bwMode="auto">
            <a:xfrm>
              <a:off x="2986632" y="1307632"/>
              <a:ext cx="8823624" cy="4308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31" tIns="45716" rIns="91431" bIns="45716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defTabSz="912495"/>
              <a:r>
                <a:rPr lang="zh-CN" altLang="en-US" sz="22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中高级管理者能够快速有效获得生产现场第一手真实状况</a:t>
              </a:r>
              <a:endParaRPr lang="en-US" altLang="zh-CN" sz="2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377425" y="5666246"/>
            <a:ext cx="10168671" cy="922324"/>
            <a:chOff x="1641585" y="4883122"/>
            <a:chExt cx="10168671" cy="922324"/>
          </a:xfrm>
        </p:grpSpPr>
        <p:grpSp>
          <p:nvGrpSpPr>
            <p:cNvPr id="52" name="组合 78"/>
            <p:cNvGrpSpPr/>
            <p:nvPr/>
          </p:nvGrpSpPr>
          <p:grpSpPr>
            <a:xfrm rot="16200000">
              <a:off x="1700751" y="4823956"/>
              <a:ext cx="922324" cy="1040655"/>
              <a:chOff x="8439634" y="3544648"/>
              <a:chExt cx="1611146" cy="1817848"/>
            </a:xfrm>
          </p:grpSpPr>
          <p:sp>
            <p:nvSpPr>
              <p:cNvPr id="56" name="Freeform 55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C00000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矩形 19"/>
            <p:cNvSpPr>
              <a:spLocks noChangeArrowheads="1"/>
            </p:cNvSpPr>
            <p:nvPr/>
          </p:nvSpPr>
          <p:spPr bwMode="auto">
            <a:xfrm>
              <a:off x="1986304" y="5034511"/>
              <a:ext cx="360633" cy="572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buFontTx/>
                <a:buNone/>
              </a:pPr>
              <a:r>
                <a:rPr lang="en-US" altLang="zh-CN" sz="3000" dirty="0" smtClean="0">
                  <a:solidFill>
                    <a:schemeClr val="bg1"/>
                  </a:solidFill>
                  <a:latin typeface="方正兰亭大黑_GBK" pitchFamily="2" charset="-122"/>
                  <a:ea typeface="方正兰亭大黑_GBK" pitchFamily="2" charset="-122"/>
                </a:rPr>
                <a:t>5</a:t>
              </a:r>
              <a:endParaRPr lang="zh-CN" altLang="en-US" sz="3000" dirty="0">
                <a:solidFill>
                  <a:schemeClr val="bg1"/>
                </a:solidFill>
                <a:latin typeface="方正兰亭大黑_GBK" pitchFamily="2" charset="-122"/>
                <a:ea typeface="方正兰亭大黑_GBK" pitchFamily="2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2986632" y="4883122"/>
              <a:ext cx="8823624" cy="4308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31" tIns="45716" rIns="91431" bIns="45716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defTabSz="912495"/>
              <a:r>
                <a:rPr lang="zh-CN" altLang="en-US" sz="22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有效开展公司战略指标计分</a:t>
              </a:r>
              <a:endParaRPr lang="en-US" altLang="zh-CN" sz="2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矩形 47"/>
            <p:cNvSpPr>
              <a:spLocks noChangeArrowheads="1"/>
            </p:cNvSpPr>
            <p:nvPr/>
          </p:nvSpPr>
          <p:spPr bwMode="auto">
            <a:xfrm>
              <a:off x="2986632" y="5336520"/>
              <a:ext cx="8823624" cy="35085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91431" tIns="45716" rIns="91431" bIns="45716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marL="285750" indent="-285750" defTabSz="91249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公司战略方针电子化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9329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系统业务变更点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28172"/>
              </p:ext>
            </p:extLst>
          </p:nvPr>
        </p:nvGraphicFramePr>
        <p:xfrm>
          <a:off x="381744" y="1158058"/>
          <a:ext cx="11428512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456"/>
                <a:gridCol w="4216400"/>
                <a:gridCol w="510465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业务场景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变更前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变革后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方针发布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数据人工收集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黏贴在看板上，人工定期更新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无法在线分析指标和趋势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系统自动采集数据，减少人工加工数据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全电子化数据发布，及时性高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数据可以长期保存在系统中，提供在线分析</a:t>
                      </a:r>
                      <a:endParaRPr lang="en-US" altLang="zh-CN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会议机制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sz="1600" dirty="0" smtClean="0"/>
                        <a:t>KPI </a:t>
                      </a:r>
                      <a:r>
                        <a:rPr lang="zh-CN" altLang="en-US" sz="1600" dirty="0" smtClean="0"/>
                        <a:t>关注度不够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数据滞后，改善来不及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会议主题不明确，无数据支持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需要大量人力统计会议数据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识别核心改善指标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sz="1600" dirty="0" smtClean="0"/>
                        <a:t>KPI </a:t>
                      </a:r>
                      <a:r>
                        <a:rPr lang="zh-CN" altLang="en-US" sz="1600" dirty="0" smtClean="0"/>
                        <a:t>指标更新及时展示，改进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目视化显示数据，提高会议效率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自动收集数据，快速准确 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检查平台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检查项目不明确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问题点录入时间长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问题点处理不及时，跟踪不到位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检查项目 分标准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zh-CN" altLang="en-US" sz="1600" dirty="0" smtClean="0"/>
                        <a:t>随机检查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实时录入问题点，快速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问题事件处理，跟踪问题闭环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事件管理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事件下达无及时通知到位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事件跟踪困难，进度不明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延期事件未及时明确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无工作量，达成情况分析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上级无法掌握下级工作安排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事件下达邮件或微信，问题一目了然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事件全流程跟踪，进度明确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延期自动升级跟踪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工作量分析，达成率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事件查询，合理分配工作量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响应机制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异常处理响应数据收集不准确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基层无法获得响应支持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解决对策无法跟踪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响应人员工作量无法统计分析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准确收集异常响应处理时间分析用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流程监控处理，自动升级响应 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解决方案收集，临时间跟踪</a:t>
                      </a:r>
                      <a:endParaRPr lang="en-US" altLang="zh-CN" sz="16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600" dirty="0" smtClean="0"/>
                        <a:t>响应人员工作量绩效分析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496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系统应用</a:t>
            </a:r>
            <a:r>
              <a:rPr lang="zh-CN" altLang="en-US" smtClean="0"/>
              <a:t>场景：方针发布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1744" y="1221351"/>
            <a:ext cx="11428512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 algn="l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 smtClean="0"/>
              <a:t>工厂管理人员在通过</a:t>
            </a:r>
            <a:r>
              <a:rPr lang="en-US" altLang="zh-CN" sz="1600" kern="0" dirty="0" smtClean="0"/>
              <a:t>FPS</a:t>
            </a:r>
            <a:r>
              <a:rPr lang="zh-CN" altLang="en-US" sz="1600" kern="0" dirty="0" smtClean="0"/>
              <a:t>查看指标积分卡，指标趋势</a:t>
            </a:r>
            <a:endParaRPr lang="en-US" altLang="zh-CN" sz="1600" kern="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9" y="2666512"/>
            <a:ext cx="3530499" cy="175068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 bwMode="auto">
          <a:xfrm>
            <a:off x="4849792" y="3287210"/>
            <a:ext cx="1006997" cy="509286"/>
          </a:xfrm>
          <a:prstGeom prst="rightArrow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kern="12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262" y="2779851"/>
            <a:ext cx="2855113" cy="16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882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系统应用场景：会议机制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1744" y="1221351"/>
            <a:ext cx="11428512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 algn="l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 smtClean="0"/>
              <a:t>工厂管理人员在通过</a:t>
            </a:r>
            <a:r>
              <a:rPr lang="en-US" altLang="zh-CN" sz="1600" kern="0" dirty="0" smtClean="0"/>
              <a:t>FPS</a:t>
            </a:r>
            <a:r>
              <a:rPr lang="zh-CN" altLang="en-US" sz="1600" kern="0" dirty="0" smtClean="0"/>
              <a:t>向集团领导汇报指标积分及趋势</a:t>
            </a:r>
            <a:endParaRPr lang="en-US" altLang="zh-CN" sz="1600" kern="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9" y="2666512"/>
            <a:ext cx="3530499" cy="175068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 bwMode="auto">
          <a:xfrm>
            <a:off x="4849792" y="3287210"/>
            <a:ext cx="1006997" cy="509286"/>
          </a:xfrm>
          <a:prstGeom prst="rightArrow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kern="12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93" y="2489136"/>
            <a:ext cx="3361900" cy="233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351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系统应用场景：输出跟踪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1744" y="1221351"/>
            <a:ext cx="11428512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 algn="l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 smtClean="0"/>
              <a:t>区、组长从</a:t>
            </a:r>
            <a:r>
              <a:rPr lang="en-US" altLang="zh-CN" sz="1600" kern="0" dirty="0" smtClean="0"/>
              <a:t>FPS</a:t>
            </a:r>
            <a:r>
              <a:rPr lang="zh-CN" altLang="en-US" sz="1600" kern="0" dirty="0" smtClean="0"/>
              <a:t>系统中查看当天的质量缺陷、物料短缺、设备维护情况</a:t>
            </a:r>
            <a:endParaRPr lang="en-US" altLang="zh-CN" sz="1600" kern="0" dirty="0" smtClean="0"/>
          </a:p>
        </p:txBody>
      </p:sp>
      <p:sp>
        <p:nvSpPr>
          <p:cNvPr id="6" name="Right Arrow 5"/>
          <p:cNvSpPr/>
          <p:nvPr/>
        </p:nvSpPr>
        <p:spPr bwMode="auto">
          <a:xfrm>
            <a:off x="4514512" y="3005010"/>
            <a:ext cx="1006997" cy="509286"/>
          </a:xfrm>
          <a:prstGeom prst="rightArrow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kern="12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7179" y="2104329"/>
            <a:ext cx="6095256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0" indent="0" algn="l" defTabSz="914400">
              <a:buNone/>
            </a:pPr>
            <a:r>
              <a:rPr lang="en-US" sz="1600" kern="0" dirty="0" smtClean="0"/>
              <a:t>FPS</a:t>
            </a:r>
            <a:r>
              <a:rPr lang="zh-CN" altLang="en-US" sz="1600" kern="0" dirty="0" smtClean="0"/>
              <a:t>自动从</a:t>
            </a:r>
            <a:r>
              <a:rPr lang="en-US" altLang="zh-CN" sz="1600" kern="0" dirty="0" smtClean="0"/>
              <a:t>MES</a:t>
            </a:r>
            <a:r>
              <a:rPr lang="zh-CN" altLang="en-US" sz="1600" kern="0" dirty="0" smtClean="0"/>
              <a:t>系统中获取物料短缺、质量缺陷等信息</a:t>
            </a:r>
            <a:endParaRPr lang="en-US" sz="1600" kern="0" dirty="0" err="1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4" y="2154881"/>
            <a:ext cx="3781088" cy="2533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427285"/>
            <a:ext cx="4841691" cy="25613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5111569"/>
            <a:ext cx="2286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982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系统应用场景：事件管理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1744" y="1221351"/>
            <a:ext cx="11428512" cy="461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 algn="l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 smtClean="0"/>
              <a:t>班组会议，组长使用</a:t>
            </a:r>
            <a:r>
              <a:rPr lang="en-US" altLang="zh-CN" sz="1600" kern="0" dirty="0" smtClean="0"/>
              <a:t>FPS</a:t>
            </a:r>
            <a:r>
              <a:rPr lang="zh-CN" altLang="en-US" sz="1600" kern="0" dirty="0" smtClean="0"/>
              <a:t>系统开展班组会议</a:t>
            </a:r>
            <a:endParaRPr lang="en-US" altLang="zh-CN" sz="1600" kern="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4" y="2267346"/>
            <a:ext cx="3810677" cy="19846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4514512" y="3005010"/>
            <a:ext cx="1006997" cy="509286"/>
          </a:xfrm>
          <a:prstGeom prst="rightArrow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kern="12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5000" y="1635182"/>
            <a:ext cx="6095256" cy="193899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0" indent="0" algn="l" defTabSz="914400">
              <a:buNone/>
            </a:pPr>
            <a:r>
              <a:rPr lang="zh-CN" altLang="en-US" sz="2000" kern="0" dirty="0"/>
              <a:t>频率</a:t>
            </a:r>
            <a:r>
              <a:rPr lang="zh-CN" altLang="en-US" sz="2000" kern="0" dirty="0" smtClean="0"/>
              <a:t>：开班前</a:t>
            </a:r>
            <a:endParaRPr lang="en-US" altLang="zh-CN" sz="2000" kern="0" dirty="0" smtClean="0"/>
          </a:p>
          <a:p>
            <a:pPr marL="0" indent="0" algn="l" defTabSz="914400">
              <a:buNone/>
            </a:pPr>
            <a:r>
              <a:rPr lang="zh-CN" altLang="en-US" sz="2000" kern="0" dirty="0" smtClean="0"/>
              <a:t>时间：</a:t>
            </a:r>
            <a:r>
              <a:rPr lang="en-US" altLang="zh-CN" sz="2000" kern="0" dirty="0" smtClean="0"/>
              <a:t>10~15</a:t>
            </a:r>
            <a:r>
              <a:rPr lang="zh-CN" altLang="en-US" sz="2000" kern="0" dirty="0" smtClean="0"/>
              <a:t>分钟</a:t>
            </a:r>
            <a:endParaRPr lang="en-US" altLang="zh-CN" sz="2000" kern="0" dirty="0" smtClean="0"/>
          </a:p>
          <a:p>
            <a:pPr marL="0" indent="0" algn="l" defTabSz="914400">
              <a:buNone/>
            </a:pPr>
            <a:r>
              <a:rPr lang="zh-CN" altLang="en-US" sz="2000" kern="0" dirty="0" smtClean="0"/>
              <a:t>地点：生产线</a:t>
            </a:r>
            <a:endParaRPr lang="en-US" altLang="zh-CN" sz="2000" kern="0" dirty="0" smtClean="0"/>
          </a:p>
          <a:p>
            <a:pPr marL="0" indent="0" algn="l" defTabSz="914400">
              <a:buNone/>
            </a:pPr>
            <a:r>
              <a:rPr lang="zh-CN" altLang="en-US" sz="2000" kern="0" dirty="0" smtClean="0"/>
              <a:t>系统：</a:t>
            </a:r>
            <a:r>
              <a:rPr lang="en-US" altLang="zh-CN" sz="2000" kern="0" dirty="0" smtClean="0"/>
              <a:t>FPS</a:t>
            </a:r>
          </a:p>
          <a:p>
            <a:pPr marL="0" indent="0" algn="l" defTabSz="914400">
              <a:buNone/>
            </a:pPr>
            <a:r>
              <a:rPr lang="zh-CN" altLang="en-US" sz="2000" kern="0" dirty="0" smtClean="0"/>
              <a:t>目的：关注昨天结果，即时呈现核心指标，以及重点事项的推进进度</a:t>
            </a:r>
            <a:endParaRPr lang="en-US" sz="2000" kern="0" dirty="0" err="1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943506"/>
            <a:ext cx="5218747" cy="21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234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系统应用场景：更新过程验证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1744" y="1221351"/>
            <a:ext cx="11428512" cy="41601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 algn="l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 smtClean="0"/>
              <a:t>生产现场，员工在</a:t>
            </a:r>
            <a:r>
              <a:rPr lang="en-US" altLang="zh-CN" sz="1600" kern="0" dirty="0" smtClean="0"/>
              <a:t>FPS</a:t>
            </a:r>
            <a:r>
              <a:rPr lang="zh-CN" altLang="en-US" sz="1600" kern="0" dirty="0" smtClean="0"/>
              <a:t>系统中更新过程验证表</a:t>
            </a:r>
            <a:endParaRPr lang="en-US" altLang="zh-CN" sz="1600" kern="0" dirty="0" smtClean="0"/>
          </a:p>
        </p:txBody>
      </p:sp>
      <p:sp>
        <p:nvSpPr>
          <p:cNvPr id="6" name="Right Arrow 5"/>
          <p:cNvSpPr/>
          <p:nvPr/>
        </p:nvSpPr>
        <p:spPr bwMode="auto">
          <a:xfrm>
            <a:off x="4514512" y="3005010"/>
            <a:ext cx="1006997" cy="509286"/>
          </a:xfrm>
          <a:prstGeom prst="rightArrow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kern="12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4" y="2215210"/>
            <a:ext cx="3687336" cy="208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60" y="2578614"/>
            <a:ext cx="32004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128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Requirement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Proposal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000" b="1" dirty="0"/>
              <a:t>Solution</a:t>
            </a:r>
            <a:endParaRPr lang="en-US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024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微软雅黑 Light" pitchFamily="34" charset="-122"/>
                <a:ea typeface="微软雅黑 Light" pitchFamily="34" charset="-122"/>
              </a:rPr>
              <a:t>By Category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7177" y="1243371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方针展开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879" y="1243371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目视化管理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54581" y="1243371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持续改善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13283" y="1243371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标准化工作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71985" y="1243371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过程确认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330686" y="1243371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latin typeface="Arial" charset="0"/>
                </a:rPr>
                <a:t>QOS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9915036" y="2488663"/>
            <a:ext cx="10438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线边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1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231735"/>
              </p:ext>
            </p:extLst>
          </p:nvPr>
        </p:nvGraphicFramePr>
        <p:xfrm>
          <a:off x="536541" y="2121772"/>
          <a:ext cx="9163047" cy="643890"/>
        </p:xfrm>
        <a:graphic>
          <a:graphicData uri="http://schemas.openxmlformats.org/drawingml/2006/table">
            <a:tbl>
              <a:tblPr/>
              <a:tblGrid>
                <a:gridCol w="395934"/>
                <a:gridCol w="862571"/>
                <a:gridCol w="2672555"/>
                <a:gridCol w="1626158"/>
                <a:gridCol w="1117100"/>
                <a:gridCol w="1937249"/>
                <a:gridCol w="551480"/>
              </a:tblGrid>
              <a:tr h="3219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标准化工作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 action="ppaction://hlinkfile"/>
                        </a:rPr>
                        <a:t>OIS/WES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工厂自行编号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区长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8" name="矩形标注 80"/>
          <p:cNvSpPr>
            <a:spLocks noChangeArrowheads="1"/>
          </p:cNvSpPr>
          <p:nvPr/>
        </p:nvSpPr>
        <p:spPr bwMode="auto">
          <a:xfrm>
            <a:off x="6334904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8400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FPS</a:t>
            </a:r>
            <a:r>
              <a:rPr lang="zh-CN" altLang="en-US" dirty="0" smtClean="0"/>
              <a:t>数字化运营系统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成功要点</a:t>
            </a:r>
            <a:endParaRPr lang="en-US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74" y="1278390"/>
            <a:ext cx="5480844" cy="430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108"/>
          <p:cNvGrpSpPr/>
          <p:nvPr/>
        </p:nvGrpSpPr>
        <p:grpSpPr>
          <a:xfrm>
            <a:off x="6820553" y="4897296"/>
            <a:ext cx="1019414" cy="1019645"/>
            <a:chOff x="3832873" y="2297208"/>
            <a:chExt cx="1516550" cy="1516550"/>
          </a:xfrm>
        </p:grpSpPr>
        <p:grpSp>
          <p:nvGrpSpPr>
            <p:cNvPr id="31" name="组合 109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0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4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0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32" name="椭圆 110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" name="组合 113"/>
          <p:cNvGrpSpPr/>
          <p:nvPr/>
        </p:nvGrpSpPr>
        <p:grpSpPr>
          <a:xfrm>
            <a:off x="6820553" y="3103897"/>
            <a:ext cx="1019414" cy="1019645"/>
            <a:chOff x="3832873" y="2297208"/>
            <a:chExt cx="1516550" cy="1516550"/>
          </a:xfrm>
        </p:grpSpPr>
        <p:grpSp>
          <p:nvGrpSpPr>
            <p:cNvPr id="27" name="组合 114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9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0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0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0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28" name="椭圆 115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118"/>
          <p:cNvGrpSpPr/>
          <p:nvPr/>
        </p:nvGrpSpPr>
        <p:grpSpPr>
          <a:xfrm>
            <a:off x="6820553" y="1341267"/>
            <a:ext cx="1019414" cy="1019645"/>
            <a:chOff x="3832873" y="2297208"/>
            <a:chExt cx="1516550" cy="1516550"/>
          </a:xfrm>
        </p:grpSpPr>
        <p:grpSp>
          <p:nvGrpSpPr>
            <p:cNvPr id="23" name="组合 119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0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6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0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24" name="椭圆 120"/>
            <p:cNvSpPr/>
            <p:nvPr/>
          </p:nvSpPr>
          <p:spPr>
            <a:xfrm>
              <a:off x="4002058" y="2466913"/>
              <a:ext cx="1185736" cy="118573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24028" y="5242712"/>
            <a:ext cx="412424" cy="285727"/>
            <a:chOff x="7416800" y="1122363"/>
            <a:chExt cx="366713" cy="254000"/>
          </a:xfrm>
          <a:solidFill>
            <a:schemeClr val="bg1"/>
          </a:solidFill>
        </p:grpSpPr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7416800" y="1122363"/>
              <a:ext cx="260350" cy="254000"/>
            </a:xfrm>
            <a:custGeom>
              <a:avLst/>
              <a:gdLst>
                <a:gd name="T0" fmla="*/ 86 w 99"/>
                <a:gd name="T1" fmla="*/ 59 h 97"/>
                <a:gd name="T2" fmla="*/ 99 w 99"/>
                <a:gd name="T3" fmla="*/ 53 h 97"/>
                <a:gd name="T4" fmla="*/ 99 w 99"/>
                <a:gd name="T5" fmla="*/ 42 h 97"/>
                <a:gd name="T6" fmla="*/ 86 w 99"/>
                <a:gd name="T7" fmla="*/ 37 h 97"/>
                <a:gd name="T8" fmla="*/ 83 w 99"/>
                <a:gd name="T9" fmla="*/ 31 h 97"/>
                <a:gd name="T10" fmla="*/ 89 w 99"/>
                <a:gd name="T11" fmla="*/ 17 h 97"/>
                <a:gd name="T12" fmla="*/ 81 w 99"/>
                <a:gd name="T13" fmla="*/ 10 h 97"/>
                <a:gd name="T14" fmla="*/ 67 w 99"/>
                <a:gd name="T15" fmla="*/ 15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9 w 99"/>
                <a:gd name="T23" fmla="*/ 13 h 97"/>
                <a:gd name="T24" fmla="*/ 32 w 99"/>
                <a:gd name="T25" fmla="*/ 15 h 97"/>
                <a:gd name="T26" fmla="*/ 19 w 99"/>
                <a:gd name="T27" fmla="*/ 10 h 97"/>
                <a:gd name="T28" fmla="*/ 11 w 99"/>
                <a:gd name="T29" fmla="*/ 18 h 97"/>
                <a:gd name="T30" fmla="*/ 16 w 99"/>
                <a:gd name="T31" fmla="*/ 31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59 h 97"/>
                <a:gd name="T40" fmla="*/ 16 w 99"/>
                <a:gd name="T41" fmla="*/ 65 h 97"/>
                <a:gd name="T42" fmla="*/ 11 w 99"/>
                <a:gd name="T43" fmla="*/ 79 h 97"/>
                <a:gd name="T44" fmla="*/ 19 w 99"/>
                <a:gd name="T45" fmla="*/ 86 h 97"/>
                <a:gd name="T46" fmla="*/ 33 w 99"/>
                <a:gd name="T47" fmla="*/ 81 h 97"/>
                <a:gd name="T48" fmla="*/ 39 w 99"/>
                <a:gd name="T49" fmla="*/ 83 h 97"/>
                <a:gd name="T50" fmla="*/ 45 w 99"/>
                <a:gd name="T51" fmla="*/ 97 h 97"/>
                <a:gd name="T52" fmla="*/ 56 w 99"/>
                <a:gd name="T53" fmla="*/ 97 h 97"/>
                <a:gd name="T54" fmla="*/ 61 w 99"/>
                <a:gd name="T55" fmla="*/ 83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8 h 97"/>
                <a:gd name="T62" fmla="*/ 83 w 99"/>
                <a:gd name="T63" fmla="*/ 65 h 97"/>
                <a:gd name="T64" fmla="*/ 86 w 99"/>
                <a:gd name="T65" fmla="*/ 59 h 97"/>
                <a:gd name="T66" fmla="*/ 50 w 99"/>
                <a:gd name="T67" fmla="*/ 64 h 97"/>
                <a:gd name="T68" fmla="*/ 34 w 99"/>
                <a:gd name="T69" fmla="*/ 48 h 97"/>
                <a:gd name="T70" fmla="*/ 50 w 99"/>
                <a:gd name="T71" fmla="*/ 33 h 97"/>
                <a:gd name="T72" fmla="*/ 66 w 99"/>
                <a:gd name="T73" fmla="*/ 48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59"/>
                  </a:moveTo>
                  <a:cubicBezTo>
                    <a:pt x="86" y="59"/>
                    <a:pt x="99" y="54"/>
                    <a:pt x="99" y="53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9" y="17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9"/>
                    <a:pt x="67" y="15"/>
                    <a:pt x="67" y="15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9" y="13"/>
                    <a:pt x="39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19" y="10"/>
                    <a:pt x="19" y="1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6" y="31"/>
                    <a:pt x="16" y="3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2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4" y="59"/>
                    <a:pt x="14" y="5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1" y="78"/>
                    <a:pt x="11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33" y="81"/>
                    <a:pt x="33" y="81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83"/>
                    <a:pt x="44" y="97"/>
                    <a:pt x="45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6" y="97"/>
                    <a:pt x="61" y="83"/>
                    <a:pt x="61" y="83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6"/>
                    <a:pt x="81" y="86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9" y="78"/>
                    <a:pt x="83" y="65"/>
                    <a:pt x="83" y="65"/>
                  </a:cubicBezTo>
                  <a:lnTo>
                    <a:pt x="86" y="59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8"/>
                  </a:cubicBezTo>
                  <a:cubicBezTo>
                    <a:pt x="34" y="39"/>
                    <a:pt x="41" y="33"/>
                    <a:pt x="50" y="33"/>
                  </a:cubicBezTo>
                  <a:cubicBezTo>
                    <a:pt x="59" y="33"/>
                    <a:pt x="66" y="39"/>
                    <a:pt x="66" y="48"/>
                  </a:cubicBezTo>
                  <a:cubicBezTo>
                    <a:pt x="66" y="57"/>
                    <a:pt x="59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7661275" y="1247775"/>
              <a:ext cx="122238" cy="123825"/>
            </a:xfrm>
            <a:custGeom>
              <a:avLst/>
              <a:gdLst>
                <a:gd name="T0" fmla="*/ 41 w 47"/>
                <a:gd name="T1" fmla="*/ 22 h 47"/>
                <a:gd name="T2" fmla="*/ 41 w 47"/>
                <a:gd name="T3" fmla="*/ 19 h 47"/>
                <a:gd name="T4" fmla="*/ 45 w 47"/>
                <a:gd name="T5" fmla="*/ 13 h 47"/>
                <a:gd name="T6" fmla="*/ 42 w 47"/>
                <a:gd name="T7" fmla="*/ 9 h 47"/>
                <a:gd name="T8" fmla="*/ 35 w 47"/>
                <a:gd name="T9" fmla="*/ 10 h 47"/>
                <a:gd name="T10" fmla="*/ 33 w 47"/>
                <a:gd name="T11" fmla="*/ 8 h 47"/>
                <a:gd name="T12" fmla="*/ 32 w 47"/>
                <a:gd name="T13" fmla="*/ 1 h 47"/>
                <a:gd name="T14" fmla="*/ 27 w 47"/>
                <a:gd name="T15" fmla="*/ 0 h 47"/>
                <a:gd name="T16" fmla="*/ 22 w 47"/>
                <a:gd name="T17" fmla="*/ 6 h 47"/>
                <a:gd name="T18" fmla="*/ 19 w 47"/>
                <a:gd name="T19" fmla="*/ 6 h 47"/>
                <a:gd name="T20" fmla="*/ 14 w 47"/>
                <a:gd name="T21" fmla="*/ 2 h 47"/>
                <a:gd name="T22" fmla="*/ 9 w 47"/>
                <a:gd name="T23" fmla="*/ 5 h 47"/>
                <a:gd name="T24" fmla="*/ 10 w 47"/>
                <a:gd name="T25" fmla="*/ 12 h 47"/>
                <a:gd name="T26" fmla="*/ 9 w 47"/>
                <a:gd name="T27" fmla="*/ 14 h 47"/>
                <a:gd name="T28" fmla="*/ 2 w 47"/>
                <a:gd name="T29" fmla="*/ 16 h 47"/>
                <a:gd name="T30" fmla="*/ 0 w 47"/>
                <a:gd name="T31" fmla="*/ 21 h 47"/>
                <a:gd name="T32" fmla="*/ 6 w 47"/>
                <a:gd name="T33" fmla="*/ 25 h 47"/>
                <a:gd name="T34" fmla="*/ 6 w 47"/>
                <a:gd name="T35" fmla="*/ 28 h 47"/>
                <a:gd name="T36" fmla="*/ 2 w 47"/>
                <a:gd name="T37" fmla="*/ 34 h 47"/>
                <a:gd name="T38" fmla="*/ 5 w 47"/>
                <a:gd name="T39" fmla="*/ 38 h 47"/>
                <a:gd name="T40" fmla="*/ 12 w 47"/>
                <a:gd name="T41" fmla="*/ 37 h 47"/>
                <a:gd name="T42" fmla="*/ 14 w 47"/>
                <a:gd name="T43" fmla="*/ 39 h 47"/>
                <a:gd name="T44" fmla="*/ 16 w 47"/>
                <a:gd name="T45" fmla="*/ 46 h 47"/>
                <a:gd name="T46" fmla="*/ 20 w 47"/>
                <a:gd name="T47" fmla="*/ 47 h 47"/>
                <a:gd name="T48" fmla="*/ 25 w 47"/>
                <a:gd name="T49" fmla="*/ 42 h 47"/>
                <a:gd name="T50" fmla="*/ 28 w 47"/>
                <a:gd name="T51" fmla="*/ 41 h 47"/>
                <a:gd name="T52" fmla="*/ 33 w 47"/>
                <a:gd name="T53" fmla="*/ 45 h 47"/>
                <a:gd name="T54" fmla="*/ 38 w 47"/>
                <a:gd name="T55" fmla="*/ 42 h 47"/>
                <a:gd name="T56" fmla="*/ 37 w 47"/>
                <a:gd name="T57" fmla="*/ 35 h 47"/>
                <a:gd name="T58" fmla="*/ 39 w 47"/>
                <a:gd name="T59" fmla="*/ 33 h 47"/>
                <a:gd name="T60" fmla="*/ 45 w 47"/>
                <a:gd name="T61" fmla="*/ 32 h 47"/>
                <a:gd name="T62" fmla="*/ 47 w 47"/>
                <a:gd name="T63" fmla="*/ 27 h 47"/>
                <a:gd name="T64" fmla="*/ 41 w 47"/>
                <a:gd name="T65" fmla="*/ 22 h 47"/>
                <a:gd name="T66" fmla="*/ 31 w 47"/>
                <a:gd name="T67" fmla="*/ 25 h 47"/>
                <a:gd name="T68" fmla="*/ 22 w 47"/>
                <a:gd name="T69" fmla="*/ 31 h 47"/>
                <a:gd name="T70" fmla="*/ 16 w 47"/>
                <a:gd name="T71" fmla="*/ 22 h 47"/>
                <a:gd name="T72" fmla="*/ 25 w 47"/>
                <a:gd name="T73" fmla="*/ 16 h 47"/>
                <a:gd name="T74" fmla="*/ 31 w 47"/>
                <a:gd name="T7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7">
                  <a:moveTo>
                    <a:pt x="41" y="22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5" y="14"/>
                    <a:pt x="45" y="1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0"/>
                    <a:pt x="35" y="1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1"/>
                    <a:pt x="32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4" y="2"/>
                    <a:pt x="14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12"/>
                    <a:pt x="10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2" y="15"/>
                    <a:pt x="2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12" y="37"/>
                    <a:pt x="12" y="3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6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5" y="42"/>
                    <a:pt x="25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33" y="45"/>
                    <a:pt x="33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7" y="35"/>
                    <a:pt x="37" y="35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45" y="32"/>
                    <a:pt x="45" y="32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6"/>
                    <a:pt x="41" y="22"/>
                    <a:pt x="41" y="22"/>
                  </a:cubicBezTo>
                  <a:close/>
                  <a:moveTo>
                    <a:pt x="31" y="25"/>
                  </a:moveTo>
                  <a:cubicBezTo>
                    <a:pt x="30" y="29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5"/>
                    <a:pt x="25" y="16"/>
                  </a:cubicBezTo>
                  <a:cubicBezTo>
                    <a:pt x="29" y="17"/>
                    <a:pt x="32" y="21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1" name="TextBox 143"/>
          <p:cNvSpPr txBox="1"/>
          <p:nvPr/>
        </p:nvSpPr>
        <p:spPr>
          <a:xfrm>
            <a:off x="7900243" y="1278390"/>
            <a:ext cx="2428221" cy="461628"/>
          </a:xfrm>
          <a:prstGeom prst="rect">
            <a:avLst/>
          </a:prstGeom>
          <a:noFill/>
        </p:spPr>
        <p:txBody>
          <a:bodyPr wrap="square" lIns="91405" tIns="45702" rIns="91405" bIns="45702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30480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36576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42672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48768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用户体验</a:t>
            </a:r>
            <a:endParaRPr lang="zh-CN" altLang="en-US" sz="2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" name="TextBox 144"/>
          <p:cNvSpPr txBox="1"/>
          <p:nvPr/>
        </p:nvSpPr>
        <p:spPr>
          <a:xfrm>
            <a:off x="7890479" y="1740018"/>
            <a:ext cx="4114800" cy="1126426"/>
          </a:xfrm>
          <a:prstGeom prst="rect">
            <a:avLst/>
          </a:prstGeom>
          <a:noFill/>
        </p:spPr>
        <p:txBody>
          <a:bodyPr wrap="square" lIns="91405" tIns="45702" rIns="91405" bIns="45702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30480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36576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42672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48768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 smtClean="0"/>
              <a:t>采用网页和移动应用，以用户体验为中心</a:t>
            </a:r>
            <a:endParaRPr lang="en-US" sz="14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微软雅黑" pitchFamily="34" charset="-122"/>
              </a:rPr>
              <a:t>关注用户业务目标</a:t>
            </a:r>
            <a:endParaRPr lang="en-US" altLang="zh-CN" sz="1400" dirty="0">
              <a:sym typeface="微软雅黑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微软雅黑" pitchFamily="34" charset="-122"/>
              </a:rPr>
              <a:t>管理</a:t>
            </a:r>
            <a:r>
              <a:rPr lang="zh-CN" altLang="en-US" sz="1400" dirty="0" smtClean="0">
                <a:sym typeface="微软雅黑" pitchFamily="34" charset="-122"/>
              </a:rPr>
              <a:t>用户角色目标</a:t>
            </a:r>
            <a:endParaRPr lang="en-US" altLang="zh-CN" sz="1400" dirty="0" smtClean="0">
              <a:sym typeface="微软雅黑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微软雅黑" pitchFamily="34" charset="-122"/>
              </a:rPr>
              <a:t>基于使用环境的体系结构目标</a:t>
            </a:r>
          </a:p>
        </p:txBody>
      </p:sp>
      <p:sp>
        <p:nvSpPr>
          <p:cNvPr id="13" name="TextBox 145"/>
          <p:cNvSpPr txBox="1"/>
          <p:nvPr/>
        </p:nvSpPr>
        <p:spPr>
          <a:xfrm>
            <a:off x="7900243" y="3105799"/>
            <a:ext cx="3301049" cy="461628"/>
          </a:xfrm>
          <a:prstGeom prst="rect">
            <a:avLst/>
          </a:prstGeom>
          <a:noFill/>
        </p:spPr>
        <p:txBody>
          <a:bodyPr wrap="square" lIns="91405" tIns="45702" rIns="91405" bIns="45702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30480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36576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42672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48768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用户交互</a:t>
            </a:r>
            <a:endParaRPr lang="zh-CN" altLang="en-US" sz="2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" name="TextBox 146"/>
          <p:cNvSpPr txBox="1"/>
          <p:nvPr/>
        </p:nvSpPr>
        <p:spPr>
          <a:xfrm>
            <a:off x="7890479" y="3567427"/>
            <a:ext cx="4114800" cy="609361"/>
          </a:xfrm>
          <a:prstGeom prst="rect">
            <a:avLst/>
          </a:prstGeom>
          <a:noFill/>
        </p:spPr>
        <p:txBody>
          <a:bodyPr wrap="square" lIns="91405" tIns="45702" rIns="91405" bIns="45702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30480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36576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42672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48768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微软雅黑" pitchFamily="34" charset="-122"/>
              </a:rPr>
              <a:t>增强触屏操作优化</a:t>
            </a:r>
            <a:endParaRPr lang="en-US" altLang="zh-CN" sz="1400" dirty="0" smtClean="0">
              <a:sym typeface="微软雅黑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微软雅黑" pitchFamily="34" charset="-122"/>
              </a:rPr>
              <a:t>提高系统集成度，减少用户手工输入数据</a:t>
            </a:r>
            <a:endParaRPr lang="zh-CN" altLang="en-US" sz="1400" dirty="0">
              <a:sym typeface="微软雅黑" pitchFamily="34" charset="-122"/>
            </a:endParaRPr>
          </a:p>
        </p:txBody>
      </p:sp>
      <p:sp>
        <p:nvSpPr>
          <p:cNvPr id="15" name="TextBox 147"/>
          <p:cNvSpPr txBox="1"/>
          <p:nvPr/>
        </p:nvSpPr>
        <p:spPr>
          <a:xfrm>
            <a:off x="7900243" y="4845952"/>
            <a:ext cx="2077675" cy="461628"/>
          </a:xfrm>
          <a:prstGeom prst="rect">
            <a:avLst/>
          </a:prstGeom>
          <a:noFill/>
        </p:spPr>
        <p:txBody>
          <a:bodyPr wrap="square" lIns="91405" tIns="45702" rIns="91405" bIns="45702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30480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36576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42672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48768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可用性</a:t>
            </a:r>
            <a:endParaRPr lang="zh-CN" altLang="en-US" sz="2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" name="TextBox 148"/>
          <p:cNvSpPr txBox="1"/>
          <p:nvPr/>
        </p:nvSpPr>
        <p:spPr>
          <a:xfrm>
            <a:off x="7890478" y="5307580"/>
            <a:ext cx="4114800" cy="350829"/>
          </a:xfrm>
          <a:prstGeom prst="rect">
            <a:avLst/>
          </a:prstGeom>
          <a:noFill/>
        </p:spPr>
        <p:txBody>
          <a:bodyPr wrap="square" lIns="91405" tIns="45702" rIns="91405" bIns="45702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30480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36576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42672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48768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ym typeface="微软雅黑" pitchFamily="34" charset="-122"/>
              </a:rPr>
              <a:t>完善系统导航，方便用户切换视图</a:t>
            </a:r>
            <a:endParaRPr lang="zh-CN" altLang="en-US" sz="1400" dirty="0">
              <a:sym typeface="微软雅黑" pitchFamily="34" charset="-122"/>
            </a:endParaRPr>
          </a:p>
        </p:txBody>
      </p:sp>
      <p:pic>
        <p:nvPicPr>
          <p:cNvPr id="17" name="Picture 16" descr="C:\Users\Administrator\Desktop\1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23" y="1509204"/>
            <a:ext cx="5105546" cy="294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586" y="1582433"/>
            <a:ext cx="435348" cy="446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823" y="3386282"/>
            <a:ext cx="468552" cy="46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45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FPS</a:t>
            </a:r>
            <a:r>
              <a:rPr lang="zh-CN" altLang="en-US" dirty="0" smtClean="0"/>
              <a:t>系统项目目标</a:t>
            </a:r>
            <a:endParaRPr lang="en-US" dirty="0"/>
          </a:p>
        </p:txBody>
      </p:sp>
      <p:grpSp>
        <p:nvGrpSpPr>
          <p:cNvPr id="4" name="组合 35"/>
          <p:cNvGrpSpPr/>
          <p:nvPr/>
        </p:nvGrpSpPr>
        <p:grpSpPr>
          <a:xfrm>
            <a:off x="800062" y="2449698"/>
            <a:ext cx="2761602" cy="2762974"/>
            <a:chOff x="1689963" y="2421800"/>
            <a:chExt cx="2642282" cy="2642282"/>
          </a:xfrm>
        </p:grpSpPr>
        <p:sp>
          <p:nvSpPr>
            <p:cNvPr id="29" name="椭圆 36"/>
            <p:cNvSpPr/>
            <p:nvPr/>
          </p:nvSpPr>
          <p:spPr>
            <a:xfrm>
              <a:off x="1689963" y="2421800"/>
              <a:ext cx="2642282" cy="2642282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5400000" scaled="1"/>
              <a:tileRect/>
            </a:gradFill>
            <a:ln w="444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152400" dist="381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30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170" y="2645314"/>
              <a:ext cx="2238896" cy="2240646"/>
            </a:xfrm>
            <a:prstGeom prst="ellipse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pSp>
        <p:nvGrpSpPr>
          <p:cNvPr id="5" name="组合 38"/>
          <p:cNvGrpSpPr/>
          <p:nvPr/>
        </p:nvGrpSpPr>
        <p:grpSpPr>
          <a:xfrm>
            <a:off x="4779470" y="1635182"/>
            <a:ext cx="5278930" cy="1257647"/>
            <a:chOff x="5233132" y="1556744"/>
            <a:chExt cx="5278700" cy="1256969"/>
          </a:xfrm>
        </p:grpSpPr>
        <p:grpSp>
          <p:nvGrpSpPr>
            <p:cNvPr id="25" name="组合 39"/>
            <p:cNvGrpSpPr/>
            <p:nvPr/>
          </p:nvGrpSpPr>
          <p:grpSpPr>
            <a:xfrm>
              <a:off x="5442041" y="1556744"/>
              <a:ext cx="5069791" cy="1256969"/>
              <a:chOff x="5841004" y="1388597"/>
              <a:chExt cx="5069791" cy="1256969"/>
            </a:xfrm>
          </p:grpSpPr>
          <p:sp>
            <p:nvSpPr>
              <p:cNvPr id="27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388597"/>
                <a:ext cx="1723474" cy="461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双</a:t>
                </a:r>
                <a:r>
                  <a:rPr lang="zh-CN" altLang="en-US" b="1" dirty="0" smtClean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平台策略</a:t>
                </a:r>
                <a:endParaRPr lang="zh-CN" altLang="en-US" sz="2400" b="1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5980703" y="1833058"/>
                <a:ext cx="4930092" cy="812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ThingWorx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平台实现相关用户界面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ato Light" charset="0"/>
                  <a:sym typeface="Lato Light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FTPC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提供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MES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的业务数据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ato Light" charset="0"/>
                  <a:sym typeface="Lato Light" charset="0"/>
                </a:endParaRPr>
              </a:p>
            </p:txBody>
          </p:sp>
        </p:grpSp>
        <p:cxnSp>
          <p:nvCxnSpPr>
            <p:cNvPr id="26" name="直接连接符 40"/>
            <p:cNvCxnSpPr/>
            <p:nvPr/>
          </p:nvCxnSpPr>
          <p:spPr>
            <a:xfrm>
              <a:off x="5233132" y="1985192"/>
              <a:ext cx="296645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43"/>
          <p:cNvGrpSpPr/>
          <p:nvPr/>
        </p:nvGrpSpPr>
        <p:grpSpPr>
          <a:xfrm>
            <a:off x="5454168" y="3291371"/>
            <a:ext cx="5160492" cy="1293093"/>
            <a:chOff x="5907805" y="3212034"/>
            <a:chExt cx="5160268" cy="1292393"/>
          </a:xfrm>
        </p:grpSpPr>
        <p:grpSp>
          <p:nvGrpSpPr>
            <p:cNvPr id="21" name="组合 44"/>
            <p:cNvGrpSpPr/>
            <p:nvPr/>
          </p:nvGrpSpPr>
          <p:grpSpPr>
            <a:xfrm>
              <a:off x="5931266" y="3212034"/>
              <a:ext cx="5136807" cy="1292393"/>
              <a:chOff x="5841004" y="2643475"/>
              <a:chExt cx="5136807" cy="1292393"/>
            </a:xfrm>
          </p:grpSpPr>
          <p:sp>
            <p:nvSpPr>
              <p:cNvPr id="23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2643475"/>
                <a:ext cx="1723474" cy="46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r>
                  <a:rPr lang="zh-CN" altLang="en-US" b="1" dirty="0" smtClean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微服务架构</a:t>
                </a:r>
                <a:endParaRPr lang="zh-CN" altLang="en-US" b="1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5980706" y="3123360"/>
                <a:ext cx="4997105" cy="812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移动端应用采用微服务架构实现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ato Light" charset="0"/>
                  <a:sym typeface="Lato Light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实现双平台应用的适配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ato Light" charset="0"/>
                  <a:sym typeface="Lato Light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实现与外围系统的数据集成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ato Light" charset="0"/>
                  <a:sym typeface="Lato Light" charset="0"/>
                </a:endParaRPr>
              </a:p>
            </p:txBody>
          </p:sp>
        </p:grpSp>
        <p:cxnSp>
          <p:nvCxnSpPr>
            <p:cNvPr id="22" name="直接连接符 45"/>
            <p:cNvCxnSpPr/>
            <p:nvPr/>
          </p:nvCxnSpPr>
          <p:spPr>
            <a:xfrm>
              <a:off x="5907805" y="3669060"/>
              <a:ext cx="296645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48"/>
          <p:cNvGrpSpPr/>
          <p:nvPr/>
        </p:nvGrpSpPr>
        <p:grpSpPr>
          <a:xfrm>
            <a:off x="4756606" y="5019562"/>
            <a:ext cx="6033313" cy="1421684"/>
            <a:chOff x="5210272" y="4939293"/>
            <a:chExt cx="6033052" cy="1420914"/>
          </a:xfrm>
        </p:grpSpPr>
        <p:grpSp>
          <p:nvGrpSpPr>
            <p:cNvPr id="17" name="组合 49"/>
            <p:cNvGrpSpPr/>
            <p:nvPr/>
          </p:nvGrpSpPr>
          <p:grpSpPr>
            <a:xfrm>
              <a:off x="5302340" y="4939293"/>
              <a:ext cx="5940984" cy="1420914"/>
              <a:chOff x="5678803" y="4892574"/>
              <a:chExt cx="5940984" cy="1420914"/>
            </a:xfrm>
          </p:grpSpPr>
          <p:sp>
            <p:nvSpPr>
              <p:cNvPr id="19" name="MH_SubTitle_1"/>
              <p:cNvSpPr>
                <a:spLocks noChangeArrowheads="1"/>
              </p:cNvSpPr>
              <p:nvPr/>
            </p:nvSpPr>
            <p:spPr bwMode="auto">
              <a:xfrm flipH="1">
                <a:off x="5678803" y="4892574"/>
                <a:ext cx="1415711" cy="46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r>
                  <a:rPr lang="zh-CN" altLang="en-US" b="1" dirty="0" smtClean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数据模型</a:t>
                </a:r>
                <a:endParaRPr lang="zh-CN" altLang="en-US" b="1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5818503" y="5420787"/>
                <a:ext cx="5801284" cy="892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1pPr>
                <a:lvl2pPr marL="609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2pPr>
                <a:lvl3pPr marL="1219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3pPr>
                <a:lvl4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4pPr>
                <a:lvl5pPr marL="2438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5pPr>
                <a:lvl6pPr marL="30480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6pPr>
                <a:lvl7pPr marL="36576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7pPr>
                <a:lvl8pPr marL="42672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8pPr>
                <a:lvl9pPr marL="4876800" algn="l" defTabSz="1218565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charset="-122"/>
                    <a:cs typeface="+mn-cs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采用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Thing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来定义数据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ato Light" charset="0"/>
                  <a:sym typeface="Lato Light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原始数据存在各数据源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ato Light" charset="0"/>
                  <a:sym typeface="Lato Light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加工过之后的数据存储在</a:t>
                </a:r>
                <a:r>
                  <a:rPr lang="en-US" altLang="zh-CN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ThingWorx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Lato Light" charset="0"/>
                    <a:sym typeface="Lato Light" charset="0"/>
                  </a:rPr>
                  <a:t>中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ato Light" charset="0"/>
                  <a:sym typeface="Lato Light" charset="0"/>
                </a:endParaRPr>
              </a:p>
            </p:txBody>
          </p:sp>
        </p:grpSp>
        <p:cxnSp>
          <p:nvCxnSpPr>
            <p:cNvPr id="18" name="直接连接符 50"/>
            <p:cNvCxnSpPr/>
            <p:nvPr/>
          </p:nvCxnSpPr>
          <p:spPr>
            <a:xfrm>
              <a:off x="5210272" y="5432319"/>
              <a:ext cx="296645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椭圆 57"/>
          <p:cNvSpPr/>
          <p:nvPr/>
        </p:nvSpPr>
        <p:spPr>
          <a:xfrm>
            <a:off x="4054436" y="3161068"/>
            <a:ext cx="965618" cy="966098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 w="28575" cap="flat">
            <a:gradFill>
              <a:gsLst>
                <a:gs pos="0">
                  <a:srgbClr val="0070C0"/>
                </a:gs>
                <a:gs pos="100000">
                  <a:srgbClr val="0070C0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30480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36576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42672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48768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1" name="椭圆 60"/>
          <p:cNvSpPr/>
          <p:nvPr/>
        </p:nvSpPr>
        <p:spPr>
          <a:xfrm>
            <a:off x="3644184" y="5060188"/>
            <a:ext cx="965618" cy="966098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30480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36576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42672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48768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" name="AutoShape 4" descr="https://www.influxdata.com/wp-content/uploads/pasle-pink-01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663235" y="1683733"/>
            <a:ext cx="965618" cy="968124"/>
            <a:chOff x="3663235" y="1683733"/>
            <a:chExt cx="965618" cy="968124"/>
          </a:xfrm>
        </p:grpSpPr>
        <p:sp>
          <p:nvSpPr>
            <p:cNvPr id="15" name="椭圆 54"/>
            <p:cNvSpPr/>
            <p:nvPr/>
          </p:nvSpPr>
          <p:spPr>
            <a:xfrm>
              <a:off x="3663235" y="1683733"/>
              <a:ext cx="965618" cy="966098"/>
            </a:xfrm>
            <a:prstGeom prst="ellipse">
              <a:avLst/>
            </a:prstGeom>
            <a:solidFill>
              <a:schemeClr val="bg1"/>
            </a:solidFill>
            <a:ln w="28575" cap="flat">
              <a:solidFill>
                <a:srgbClr val="92D050"/>
              </a:soli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609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1219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2438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30480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36576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42672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4876800" algn="l" defTabSz="1218565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3235" y="1685759"/>
              <a:ext cx="965618" cy="966098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126" y="3355931"/>
            <a:ext cx="574237" cy="576372"/>
          </a:xfrm>
          <a:prstGeom prst="rect">
            <a:avLst/>
          </a:prstGeom>
        </p:spPr>
      </p:pic>
      <p:sp>
        <p:nvSpPr>
          <p:cNvPr id="39" name="KSO_Shape"/>
          <p:cNvSpPr/>
          <p:nvPr/>
        </p:nvSpPr>
        <p:spPr bwMode="auto">
          <a:xfrm>
            <a:off x="3845956" y="5257908"/>
            <a:ext cx="546040" cy="509890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30480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36576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42672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4876800" algn="l" defTabSz="1218565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2455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系统架构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1744" y="1332689"/>
            <a:ext cx="5435396" cy="41601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 algn="l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 smtClean="0"/>
              <a:t>系统架构</a:t>
            </a:r>
            <a:endParaRPr lang="en-US" sz="1600" kern="0" dirty="0" err="1" smtClean="0"/>
          </a:p>
        </p:txBody>
      </p:sp>
      <p:grpSp>
        <p:nvGrpSpPr>
          <p:cNvPr id="36" name="Group 35"/>
          <p:cNvGrpSpPr/>
          <p:nvPr/>
        </p:nvGrpSpPr>
        <p:grpSpPr>
          <a:xfrm>
            <a:off x="5284961" y="1540694"/>
            <a:ext cx="5607856" cy="4943268"/>
            <a:chOff x="4716001" y="1674508"/>
            <a:chExt cx="5607856" cy="4943268"/>
          </a:xfrm>
        </p:grpSpPr>
        <p:sp>
          <p:nvSpPr>
            <p:cNvPr id="31" name="Rectangle 30"/>
            <p:cNvSpPr/>
            <p:nvPr/>
          </p:nvSpPr>
          <p:spPr bwMode="auto">
            <a:xfrm>
              <a:off x="4958243" y="2186158"/>
              <a:ext cx="2405162" cy="2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958243" y="1748700"/>
              <a:ext cx="5365614" cy="4869076"/>
              <a:chOff x="6187603" y="1635182"/>
              <a:chExt cx="5365614" cy="4869076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6465653" y="3508509"/>
                <a:ext cx="1857983" cy="817123"/>
              </a:xfrm>
              <a:prstGeom prst="rect">
                <a:avLst/>
              </a:prstGeom>
              <a:solidFill>
                <a:srgbClr val="05BC58"/>
              </a:solidFill>
              <a:ln>
                <a:headEnd/>
                <a:tailEnd/>
              </a:ln>
              <a:effectLst/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kern="1200" dirty="0" smtClean="0">
                    <a:solidFill>
                      <a:schemeClr val="bg1"/>
                    </a:solidFill>
                    <a:latin typeface="Arial" charset="0"/>
                    <a:ea typeface="+mn-ea"/>
                    <a:cs typeface="+mn-cs"/>
                  </a:rPr>
                  <a:t>FPS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solidFill>
                      <a:schemeClr val="bg1"/>
                    </a:solidFill>
                    <a:latin typeface="Arial" charset="0"/>
                  </a:rPr>
                  <a:t>(</a:t>
                </a:r>
                <a:r>
                  <a:rPr lang="en-US" sz="2000" dirty="0" err="1" smtClean="0">
                    <a:solidFill>
                      <a:schemeClr val="bg1"/>
                    </a:solidFill>
                    <a:latin typeface="Arial" charset="0"/>
                  </a:rPr>
                  <a:t>ThingWrox</a:t>
                </a:r>
                <a:r>
                  <a:rPr lang="en-US" sz="2000" dirty="0" smtClean="0">
                    <a:solidFill>
                      <a:schemeClr val="bg1"/>
                    </a:solidFill>
                    <a:latin typeface="Arial" charset="0"/>
                  </a:rPr>
                  <a:t>)</a:t>
                </a:r>
                <a:endParaRPr lang="en-US" sz="2000" kern="1200" dirty="0">
                  <a:solidFill>
                    <a:schemeClr val="bg1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9695234" y="3508508"/>
                <a:ext cx="1857983" cy="817123"/>
              </a:xfrm>
              <a:prstGeom prst="rect">
                <a:avLst/>
              </a:prstGeom>
              <a:solidFill>
                <a:srgbClr val="C00000"/>
              </a:solidFill>
              <a:ln>
                <a:headEnd/>
                <a:tailEnd/>
              </a:ln>
              <a:effectLst/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kern="1200" dirty="0" smtClean="0">
                    <a:solidFill>
                      <a:schemeClr val="bg1"/>
                    </a:solidFill>
                    <a:latin typeface="Arial" charset="0"/>
                    <a:ea typeface="+mn-ea"/>
                    <a:cs typeface="+mn-cs"/>
                  </a:rPr>
                  <a:t>MES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solidFill>
                      <a:schemeClr val="bg1"/>
                    </a:solidFill>
                    <a:latin typeface="Arial" charset="0"/>
                  </a:rPr>
                  <a:t>(FTPC)</a:t>
                </a:r>
                <a:endParaRPr lang="en-US" sz="2000" kern="1200" dirty="0">
                  <a:solidFill>
                    <a:schemeClr val="bg1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7957223" y="5687135"/>
                <a:ext cx="1857983" cy="81712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headEnd/>
                <a:tailEnd/>
              </a:ln>
              <a:effectLst/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kern="1200" dirty="0">
                  <a:solidFill>
                    <a:schemeClr val="bg1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" name="Hexagon 6"/>
              <p:cNvSpPr/>
              <p:nvPr/>
            </p:nvSpPr>
            <p:spPr bwMode="auto">
              <a:xfrm>
                <a:off x="7394643" y="2286434"/>
                <a:ext cx="924128" cy="847118"/>
              </a:xfrm>
              <a:prstGeom prst="hexagon">
                <a:avLst/>
              </a:prstGeom>
              <a:solidFill>
                <a:srgbClr val="05BC58"/>
              </a:solidFill>
              <a:ln>
                <a:headEnd/>
                <a:tailEnd/>
              </a:ln>
              <a:effectLst/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Arial" charset="0"/>
                  </a:rPr>
                  <a:t>FPS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 charset="0"/>
                  </a:rPr>
                  <a:t>WBE</a:t>
                </a:r>
                <a:endParaRPr lang="en-US" sz="16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cxnSp>
            <p:nvCxnSpPr>
              <p:cNvPr id="9" name="Straight Arrow Connector 8"/>
              <p:cNvCxnSpPr>
                <a:stCxn id="6" idx="0"/>
                <a:endCxn id="4" idx="2"/>
              </p:cNvCxnSpPr>
              <p:nvPr/>
            </p:nvCxnSpPr>
            <p:spPr bwMode="auto">
              <a:xfrm flipH="1" flipV="1">
                <a:off x="7394645" y="4325632"/>
                <a:ext cx="1491570" cy="136150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" name="Straight Arrow Connector 12"/>
              <p:cNvCxnSpPr>
                <a:stCxn id="5" idx="1"/>
                <a:endCxn id="4" idx="3"/>
              </p:cNvCxnSpPr>
              <p:nvPr/>
            </p:nvCxnSpPr>
            <p:spPr bwMode="auto">
              <a:xfrm flipH="1">
                <a:off x="8323636" y="3917070"/>
                <a:ext cx="1371598" cy="1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" name="Straight Arrow Connector 15"/>
              <p:cNvCxnSpPr/>
              <p:nvPr/>
            </p:nvCxnSpPr>
            <p:spPr bwMode="auto">
              <a:xfrm flipV="1">
                <a:off x="7889130" y="3133552"/>
                <a:ext cx="0" cy="374957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" name="Straight Arrow Connector 17"/>
              <p:cNvCxnSpPr>
                <a:endCxn id="20" idx="2"/>
              </p:cNvCxnSpPr>
              <p:nvPr/>
            </p:nvCxnSpPr>
            <p:spPr bwMode="auto">
              <a:xfrm flipH="1" flipV="1">
                <a:off x="6745728" y="1912181"/>
                <a:ext cx="5268" cy="159632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6187603" y="1635182"/>
                <a:ext cx="1116249" cy="276999"/>
              </a:xfrm>
              <a:prstGeom prst="rect">
                <a:avLst/>
              </a:prstGeom>
            </p:spPr>
            <p:txBody>
              <a:bodyPr wrap="square" rtlCol="0" anchor="t">
                <a:spAutoFit/>
              </a:bodyPr>
              <a:lstStyle/>
              <a:p>
                <a:pPr marL="0" indent="0" algn="l" defTabSz="914400">
                  <a:buNone/>
                </a:pPr>
                <a:r>
                  <a:rPr lang="en-US" altLang="zh-CN" sz="1200" kern="0" dirty="0" smtClean="0"/>
                  <a:t>Web browser</a:t>
                </a:r>
                <a:endParaRPr lang="en-US" sz="1200" kern="0" dirty="0" smtClean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322496" y="1640931"/>
                <a:ext cx="1068421" cy="276999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 anchor="t">
                <a:spAutoFit/>
              </a:bodyPr>
              <a:lstStyle/>
              <a:p>
                <a:pPr marL="0" indent="0" algn="ctr" defTabSz="914400">
                  <a:buNone/>
                </a:pPr>
                <a:r>
                  <a:rPr lang="en-US" altLang="zh-CN" sz="1200" kern="0" dirty="0" smtClean="0">
                    <a:solidFill>
                      <a:schemeClr val="bg1"/>
                    </a:solidFill>
                  </a:rPr>
                  <a:t>Mobile App</a:t>
                </a:r>
                <a:endParaRPr lang="en-US" sz="1200" kern="0" dirty="0" smtClean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 bwMode="auto">
              <a:xfrm flipV="1">
                <a:off x="7856707" y="1887935"/>
                <a:ext cx="0" cy="398499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5" name="Flowchart: Multidocument 24"/>
              <p:cNvSpPr/>
              <p:nvPr/>
            </p:nvSpPr>
            <p:spPr bwMode="auto">
              <a:xfrm>
                <a:off x="9040235" y="3049684"/>
                <a:ext cx="416670" cy="458823"/>
              </a:xfrm>
              <a:prstGeom prst="flowChartMultidocument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95000"/>
                  </a:schemeClr>
                </a:solidFill>
                <a:headEnd/>
                <a:tailEnd/>
              </a:ln>
              <a:effectLst/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" name="Flowchart: Multidocument 25"/>
              <p:cNvSpPr/>
              <p:nvPr/>
            </p:nvSpPr>
            <p:spPr bwMode="auto">
              <a:xfrm>
                <a:off x="8592765" y="4870012"/>
                <a:ext cx="416670" cy="458823"/>
              </a:xfrm>
              <a:prstGeom prst="flowChartMultidocumen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  <a:headEnd/>
                <a:tailEnd/>
              </a:ln>
              <a:effectLst/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765912" y="5973999"/>
                <a:ext cx="2240604" cy="307777"/>
              </a:xfrm>
              <a:prstGeom prst="rect">
                <a:avLst/>
              </a:prstGeom>
            </p:spPr>
            <p:txBody>
              <a:bodyPr wrap="square" rtlCol="0" anchor="t">
                <a:spAutoFit/>
              </a:bodyPr>
              <a:lstStyle/>
              <a:p>
                <a:pPr marL="0" indent="0" algn="ctr" defTabSz="914400">
                  <a:buNone/>
                </a:pPr>
                <a:r>
                  <a:rPr lang="en-US" altLang="zh-CN" sz="1400" kern="0" dirty="0" smtClean="0">
                    <a:solidFill>
                      <a:schemeClr val="bg1"/>
                    </a:solidFill>
                  </a:rPr>
                  <a:t>JMC Legacy Systems</a:t>
                </a:r>
                <a:endParaRPr lang="en-US" sz="1400" kern="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Octagon 32"/>
            <p:cNvSpPr/>
            <p:nvPr/>
          </p:nvSpPr>
          <p:spPr bwMode="auto">
            <a:xfrm>
              <a:off x="4716001" y="3812147"/>
              <a:ext cx="453683" cy="436880"/>
            </a:xfrm>
            <a:prstGeom prst="octagon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kern="1200" dirty="0" smtClean="0">
                  <a:solidFill>
                    <a:schemeClr val="bg1"/>
                  </a:solidFill>
                  <a:latin typeface="Arial" charset="0"/>
                  <a:ea typeface="+mn-ea"/>
                  <a:cs typeface="+mn-cs"/>
                </a:rPr>
                <a:t>1</a:t>
              </a:r>
              <a:endParaRPr lang="en-US" sz="2400" kern="1200" dirty="0">
                <a:solidFill>
                  <a:schemeClr val="bg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Octagon 33"/>
            <p:cNvSpPr/>
            <p:nvPr/>
          </p:nvSpPr>
          <p:spPr bwMode="auto">
            <a:xfrm>
              <a:off x="5631833" y="2601654"/>
              <a:ext cx="453683" cy="436880"/>
            </a:xfrm>
            <a:prstGeom prst="octagon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kern="1200" dirty="0" smtClean="0">
                  <a:solidFill>
                    <a:schemeClr val="bg1"/>
                  </a:solidFill>
                  <a:latin typeface="Arial" charset="0"/>
                  <a:ea typeface="+mn-ea"/>
                  <a:cs typeface="+mn-cs"/>
                </a:rPr>
                <a:t>2</a:t>
              </a:r>
              <a:endParaRPr lang="en-US" sz="2400" kern="1200" dirty="0">
                <a:solidFill>
                  <a:schemeClr val="bg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Octagon 34"/>
            <p:cNvSpPr/>
            <p:nvPr/>
          </p:nvSpPr>
          <p:spPr bwMode="auto">
            <a:xfrm>
              <a:off x="7248460" y="1674508"/>
              <a:ext cx="453683" cy="436880"/>
            </a:xfrm>
            <a:prstGeom prst="octagon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kern="1200" dirty="0" smtClean="0">
                  <a:solidFill>
                    <a:schemeClr val="bg1"/>
                  </a:solidFill>
                  <a:latin typeface="Arial" charset="0"/>
                  <a:ea typeface="+mn-ea"/>
                  <a:cs typeface="+mn-cs"/>
                </a:rPr>
                <a:t>3</a:t>
              </a:r>
              <a:endParaRPr lang="en-US" sz="2400" kern="1200" dirty="0">
                <a:solidFill>
                  <a:schemeClr val="bg1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Octagon 36"/>
          <p:cNvSpPr/>
          <p:nvPr/>
        </p:nvSpPr>
        <p:spPr bwMode="auto">
          <a:xfrm>
            <a:off x="773921" y="2066888"/>
            <a:ext cx="453683" cy="436880"/>
          </a:xfrm>
          <a:prstGeom prst="octagon">
            <a:avLst/>
          </a:prstGeom>
          <a:solidFill>
            <a:schemeClr val="bg1">
              <a:lumMod val="50000"/>
            </a:schemeClr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1</a:t>
            </a:r>
            <a:endParaRPr lang="en-US" sz="24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8" name="Octagon 37"/>
          <p:cNvSpPr/>
          <p:nvPr/>
        </p:nvSpPr>
        <p:spPr bwMode="auto">
          <a:xfrm>
            <a:off x="773920" y="3047619"/>
            <a:ext cx="453683" cy="436880"/>
          </a:xfrm>
          <a:prstGeom prst="octagon">
            <a:avLst/>
          </a:prstGeom>
          <a:solidFill>
            <a:schemeClr val="bg1">
              <a:lumMod val="50000"/>
            </a:schemeClr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2</a:t>
            </a:r>
            <a:endParaRPr lang="en-US" sz="24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9" name="Octagon 38"/>
          <p:cNvSpPr/>
          <p:nvPr/>
        </p:nvSpPr>
        <p:spPr bwMode="auto">
          <a:xfrm>
            <a:off x="775217" y="4028350"/>
            <a:ext cx="453683" cy="436880"/>
          </a:xfrm>
          <a:prstGeom prst="octagon">
            <a:avLst/>
          </a:prstGeom>
          <a:solidFill>
            <a:schemeClr val="bg1">
              <a:lumMod val="50000"/>
            </a:schemeClr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3</a:t>
            </a:r>
            <a:endParaRPr lang="en-US" sz="24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98828" y="2116051"/>
            <a:ext cx="3906551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0" indent="0" algn="l" defTabSz="914400">
              <a:buNone/>
            </a:pPr>
            <a:r>
              <a:rPr lang="en-US" altLang="zh-CN" sz="1600" kern="0" dirty="0" smtClean="0"/>
              <a:t>FPS</a:t>
            </a:r>
            <a:r>
              <a:rPr lang="zh-CN" altLang="en-US" sz="1600" kern="0" dirty="0" smtClean="0"/>
              <a:t>核心</a:t>
            </a:r>
            <a:r>
              <a:rPr lang="zh-CN" altLang="en-US" sz="1600" kern="0" dirty="0"/>
              <a:t>服务</a:t>
            </a:r>
            <a:endParaRPr lang="en-US" sz="1600" kern="0" dirty="0" err="1" smtClean="0"/>
          </a:p>
        </p:txBody>
      </p:sp>
      <p:sp>
        <p:nvSpPr>
          <p:cNvPr id="41" name="TextBox 40"/>
          <p:cNvSpPr txBox="1"/>
          <p:nvPr/>
        </p:nvSpPr>
        <p:spPr>
          <a:xfrm>
            <a:off x="1298828" y="3089522"/>
            <a:ext cx="3906551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0" indent="0" algn="l" defTabSz="914400">
              <a:buNone/>
            </a:pPr>
            <a:r>
              <a:rPr lang="en-US" altLang="zh-CN" sz="1600" kern="0" dirty="0" smtClean="0"/>
              <a:t>FPS</a:t>
            </a:r>
            <a:r>
              <a:rPr lang="zh-CN" altLang="en-US" sz="1600" kern="0" dirty="0" smtClean="0"/>
              <a:t>扩展移动应用后台服务</a:t>
            </a:r>
            <a:endParaRPr lang="en-US" sz="1600" kern="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95181" y="4077513"/>
            <a:ext cx="3906551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0" indent="0" algn="l" defTabSz="914400">
              <a:buNone/>
            </a:pPr>
            <a:r>
              <a:rPr lang="en-US" altLang="zh-CN" sz="1600" kern="0" dirty="0" smtClean="0"/>
              <a:t>FPS</a:t>
            </a:r>
            <a:r>
              <a:rPr lang="zh-CN" altLang="en-US" sz="1600" kern="0" dirty="0" smtClean="0"/>
              <a:t>移动端应用，</a:t>
            </a:r>
            <a:r>
              <a:rPr lang="en-US" altLang="zh-CN" sz="1600" kern="0" dirty="0" smtClean="0"/>
              <a:t>Android</a:t>
            </a:r>
            <a:r>
              <a:rPr lang="zh-CN" altLang="en-US" sz="1600" kern="0" dirty="0" smtClean="0"/>
              <a:t>程序</a:t>
            </a:r>
            <a:endParaRPr lang="en-US" sz="1600" kern="0" dirty="0" err="1" smtClean="0"/>
          </a:p>
        </p:txBody>
      </p:sp>
    </p:spTree>
    <p:extLst>
      <p:ext uri="{BB962C8B-B14F-4D97-AF65-F5344CB8AC3E}">
        <p14:creationId xmlns:p14="http://schemas.microsoft.com/office/powerpoint/2010/main" val="2000942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集成架构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系统架构</a:t>
            </a:r>
            <a:endParaRPr lang="en-US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2640002" y="116574"/>
            <a:ext cx="9387462" cy="6628128"/>
            <a:chOff x="2640002" y="116574"/>
            <a:chExt cx="9387462" cy="6628128"/>
          </a:xfrm>
        </p:grpSpPr>
        <p:cxnSp>
          <p:nvCxnSpPr>
            <p:cNvPr id="22" name="连接符: 肘形 59"/>
            <p:cNvCxnSpPr/>
            <p:nvPr/>
          </p:nvCxnSpPr>
          <p:spPr>
            <a:xfrm rot="16200000" flipV="1">
              <a:off x="7525724" y="3828324"/>
              <a:ext cx="2540488" cy="1441490"/>
            </a:xfrm>
            <a:prstGeom prst="bentConnector2">
              <a:avLst/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60"/>
            <p:cNvSpPr/>
            <p:nvPr/>
          </p:nvSpPr>
          <p:spPr>
            <a:xfrm>
              <a:off x="3383357" y="994778"/>
              <a:ext cx="1133869" cy="5785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5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128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9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25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32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38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44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49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4">
                <a:defRPr/>
              </a:pPr>
              <a:r>
                <a:rPr lang="en-US" altLang="zh-CN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3854">
                <a:defRPr/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仓库管理系统</a:t>
              </a:r>
              <a:endPara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62"/>
            <p:cNvSpPr/>
            <p:nvPr/>
          </p:nvSpPr>
          <p:spPr>
            <a:xfrm>
              <a:off x="4607493" y="5619589"/>
              <a:ext cx="1145929" cy="53985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zh-CN"/>
              </a:defPPr>
              <a:lvl1pPr marL="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5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128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9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25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32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38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44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49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4">
                <a:defRPr/>
              </a:pPr>
              <a:r>
                <a:rPr lang="en-US" altLang="zh-CN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EAM</a:t>
              </a:r>
              <a:endPara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Rectangle 24"/>
            <p:cNvSpPr/>
            <p:nvPr/>
          </p:nvSpPr>
          <p:spPr>
            <a:xfrm>
              <a:off x="6939178" y="116574"/>
              <a:ext cx="1133869" cy="53985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5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128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9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25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32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38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44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49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4">
                <a:defRPr/>
              </a:pPr>
              <a:r>
                <a:rPr lang="en-US" altLang="zh-CN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ERP</a:t>
              </a:r>
            </a:p>
            <a:p>
              <a:pPr algn="ctr" defTabSz="913854">
                <a:defRPr/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企业资源计划</a:t>
              </a:r>
            </a:p>
          </p:txBody>
        </p:sp>
        <p:sp>
          <p:nvSpPr>
            <p:cNvPr id="30" name="Rectangle 31"/>
            <p:cNvSpPr/>
            <p:nvPr/>
          </p:nvSpPr>
          <p:spPr>
            <a:xfrm>
              <a:off x="8953327" y="5619588"/>
              <a:ext cx="1126773" cy="53985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3854"/>
              <a:r>
                <a:rPr lang="en-US" altLang="zh-CN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SCADA</a:t>
              </a:r>
            </a:p>
            <a:p>
              <a:pPr algn="ctr" defTabSz="913854"/>
              <a:r>
                <a:rPr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数据采集与实时监控</a:t>
              </a:r>
            </a:p>
          </p:txBody>
        </p:sp>
        <p:sp>
          <p:nvSpPr>
            <p:cNvPr id="31" name="矩形 65"/>
            <p:cNvSpPr/>
            <p:nvPr/>
          </p:nvSpPr>
          <p:spPr>
            <a:xfrm>
              <a:off x="8953328" y="1193215"/>
              <a:ext cx="1126773" cy="61716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5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128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9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25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32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38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44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49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4">
                <a:defRPr/>
              </a:pPr>
              <a:r>
                <a:rPr lang="en-US" altLang="zh-CN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JMC QLS</a:t>
              </a:r>
              <a:endPara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3854">
                <a:defRPr/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质量管理系统</a:t>
              </a:r>
              <a:endPara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69"/>
            <p:cNvSpPr/>
            <p:nvPr/>
          </p:nvSpPr>
          <p:spPr>
            <a:xfrm>
              <a:off x="6941355" y="1193215"/>
              <a:ext cx="1133869" cy="6171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zh-CN"/>
              </a:defPPr>
              <a:lvl1pPr marL="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5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128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9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25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32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38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44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49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4">
                <a:defRPr/>
              </a:pPr>
              <a:r>
                <a:rPr lang="en-US" altLang="zh-CN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MES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系统</a:t>
              </a:r>
            </a:p>
          </p:txBody>
        </p:sp>
        <p:sp>
          <p:nvSpPr>
            <p:cNvPr id="33" name="矩形 70"/>
            <p:cNvSpPr/>
            <p:nvPr/>
          </p:nvSpPr>
          <p:spPr>
            <a:xfrm>
              <a:off x="6941355" y="2818320"/>
              <a:ext cx="1133869" cy="53986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5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128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9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25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32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38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44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49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4">
                <a:defRPr/>
              </a:pPr>
              <a:r>
                <a:rPr lang="en-US" altLang="zh-CN" sz="105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FPS</a:t>
              </a:r>
              <a:endParaRPr lang="en-US" altLang="zh-CN" sz="105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3854">
                <a:defRPr/>
              </a:pPr>
              <a:r>
                <a:rPr lang="zh-CN" altLang="en-US" sz="105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数字化运营</a:t>
              </a:r>
              <a:endParaRPr lang="zh-CN" altLang="en-US" sz="105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72"/>
            <p:cNvSpPr/>
            <p:nvPr/>
          </p:nvSpPr>
          <p:spPr>
            <a:xfrm>
              <a:off x="6941355" y="4235138"/>
              <a:ext cx="1133869" cy="53985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3854"/>
              <a:r>
                <a:rPr lang="en-US" altLang="zh-CN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Andon</a:t>
              </a:r>
              <a:endPara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9" name="连接符: 肘形 84"/>
            <p:cNvCxnSpPr>
              <a:stCxn id="24" idx="3"/>
            </p:cNvCxnSpPr>
            <p:nvPr/>
          </p:nvCxnSpPr>
          <p:spPr>
            <a:xfrm>
              <a:off x="4517226" y="1284061"/>
              <a:ext cx="2424129" cy="1713"/>
            </a:xfrm>
            <a:prstGeom prst="bentConnector3">
              <a:avLst>
                <a:gd name="adj1" fmla="val 50000"/>
              </a:avLst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连接符: 肘形 85"/>
            <p:cNvCxnSpPr>
              <a:stCxn id="34" idx="2"/>
              <a:endCxn id="27" idx="3"/>
            </p:cNvCxnSpPr>
            <p:nvPr/>
          </p:nvCxnSpPr>
          <p:spPr>
            <a:xfrm rot="5400000">
              <a:off x="6073594" y="4454823"/>
              <a:ext cx="1114522" cy="1754868"/>
            </a:xfrm>
            <a:prstGeom prst="bentConnector2">
              <a:avLst/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肘形 86"/>
            <p:cNvCxnSpPr>
              <a:stCxn id="27" idx="0"/>
              <a:endCxn id="33" idx="1"/>
            </p:cNvCxnSpPr>
            <p:nvPr/>
          </p:nvCxnSpPr>
          <p:spPr>
            <a:xfrm rot="5400000" flipH="1" flipV="1">
              <a:off x="4795237" y="3473472"/>
              <a:ext cx="2531339" cy="1760897"/>
            </a:xfrm>
            <a:prstGeom prst="bentConnector2">
              <a:avLst/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89"/>
            <p:cNvCxnSpPr>
              <a:stCxn id="29" idx="2"/>
              <a:endCxn id="32" idx="0"/>
            </p:cNvCxnSpPr>
            <p:nvPr/>
          </p:nvCxnSpPr>
          <p:spPr>
            <a:xfrm>
              <a:off x="7506113" y="656433"/>
              <a:ext cx="2177" cy="536782"/>
            </a:xfrm>
            <a:prstGeom prst="straightConnector1">
              <a:avLst/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92"/>
            <p:cNvCxnSpPr>
              <a:stCxn id="34" idx="0"/>
              <a:endCxn id="33" idx="2"/>
            </p:cNvCxnSpPr>
            <p:nvPr/>
          </p:nvCxnSpPr>
          <p:spPr>
            <a:xfrm flipV="1">
              <a:off x="7508290" y="3358180"/>
              <a:ext cx="0" cy="876958"/>
            </a:xfrm>
            <a:prstGeom prst="straightConnector1">
              <a:avLst/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93"/>
            <p:cNvCxnSpPr>
              <a:stCxn id="32" idx="2"/>
              <a:endCxn id="33" idx="0"/>
            </p:cNvCxnSpPr>
            <p:nvPr/>
          </p:nvCxnSpPr>
          <p:spPr>
            <a:xfrm>
              <a:off x="7508290" y="1810380"/>
              <a:ext cx="0" cy="1007940"/>
            </a:xfrm>
            <a:prstGeom prst="straightConnector1">
              <a:avLst/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肘形 94"/>
            <p:cNvCxnSpPr>
              <a:stCxn id="30" idx="1"/>
              <a:endCxn id="34" idx="3"/>
            </p:cNvCxnSpPr>
            <p:nvPr/>
          </p:nvCxnSpPr>
          <p:spPr>
            <a:xfrm rot="10800000">
              <a:off x="8075225" y="4505067"/>
              <a:ext cx="878103" cy="1384450"/>
            </a:xfrm>
            <a:prstGeom prst="bentConnector3">
              <a:avLst>
                <a:gd name="adj1" fmla="val 58099"/>
              </a:avLst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连接符: 肘形 95"/>
            <p:cNvCxnSpPr>
              <a:stCxn id="31" idx="2"/>
            </p:cNvCxnSpPr>
            <p:nvPr/>
          </p:nvCxnSpPr>
          <p:spPr>
            <a:xfrm rot="5400000">
              <a:off x="8257648" y="1625779"/>
              <a:ext cx="1074467" cy="1443669"/>
            </a:xfrm>
            <a:prstGeom prst="bentConnector2">
              <a:avLst/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卷形: 垂直 97"/>
            <p:cNvSpPr/>
            <p:nvPr/>
          </p:nvSpPr>
          <p:spPr bwMode="auto">
            <a:xfrm>
              <a:off x="5664104" y="296411"/>
              <a:ext cx="1008112" cy="738183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生产订单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BOM</a:t>
              </a: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数据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sp>
          <p:nvSpPr>
            <p:cNvPr id="49" name="卷形: 垂直 98"/>
            <p:cNvSpPr/>
            <p:nvPr/>
          </p:nvSpPr>
          <p:spPr bwMode="auto">
            <a:xfrm>
              <a:off x="4774447" y="1420052"/>
              <a:ext cx="1008112" cy="738183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库存数据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 smtClean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/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cxnSp>
          <p:nvCxnSpPr>
            <p:cNvPr id="50" name="直接箭头连接符 99"/>
            <p:cNvCxnSpPr>
              <a:stCxn id="31" idx="1"/>
              <a:endCxn id="32" idx="3"/>
            </p:cNvCxnSpPr>
            <p:nvPr/>
          </p:nvCxnSpPr>
          <p:spPr>
            <a:xfrm flipH="1">
              <a:off x="8075223" y="1501797"/>
              <a:ext cx="878104" cy="0"/>
            </a:xfrm>
            <a:prstGeom prst="straightConnector1">
              <a:avLst/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卷形: 垂直 100"/>
            <p:cNvSpPr/>
            <p:nvPr/>
          </p:nvSpPr>
          <p:spPr bwMode="auto">
            <a:xfrm>
              <a:off x="8290825" y="127248"/>
              <a:ext cx="1008112" cy="903024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一次不良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PQC</a:t>
              </a: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数据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二次不良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sp>
          <p:nvSpPr>
            <p:cNvPr id="52" name="卷形: 垂直 101"/>
            <p:cNvSpPr/>
            <p:nvPr/>
          </p:nvSpPr>
          <p:spPr bwMode="auto">
            <a:xfrm>
              <a:off x="5814121" y="1508186"/>
              <a:ext cx="1008112" cy="1240024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一次不良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PQC</a:t>
              </a: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数据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库存 数据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实际产量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计薪工时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sp>
          <p:nvSpPr>
            <p:cNvPr id="53" name="卷形: 垂直 102"/>
            <p:cNvSpPr/>
            <p:nvPr/>
          </p:nvSpPr>
          <p:spPr bwMode="auto">
            <a:xfrm>
              <a:off x="9710520" y="4466626"/>
              <a:ext cx="1008112" cy="887299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设备</a:t>
              </a: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OEE</a:t>
              </a: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开线时间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sp>
          <p:nvSpPr>
            <p:cNvPr id="54" name="卷形: 垂直 103"/>
            <p:cNvSpPr/>
            <p:nvPr/>
          </p:nvSpPr>
          <p:spPr bwMode="auto">
            <a:xfrm>
              <a:off x="3999265" y="4102394"/>
              <a:ext cx="1008112" cy="738183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设备维修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维修工时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sp>
          <p:nvSpPr>
            <p:cNvPr id="55" name="卷形: 垂直 104"/>
            <p:cNvSpPr/>
            <p:nvPr/>
          </p:nvSpPr>
          <p:spPr bwMode="auto">
            <a:xfrm>
              <a:off x="9802407" y="1855094"/>
              <a:ext cx="1008112" cy="852831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IQC</a:t>
              </a: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OQC</a:t>
              </a: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基础数据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sp>
          <p:nvSpPr>
            <p:cNvPr id="56" name="卷形: 垂直 105"/>
            <p:cNvSpPr/>
            <p:nvPr/>
          </p:nvSpPr>
          <p:spPr bwMode="auto">
            <a:xfrm>
              <a:off x="6032383" y="4883210"/>
              <a:ext cx="1008112" cy="738183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维修开工单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维修结束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sp>
          <p:nvSpPr>
            <p:cNvPr id="57" name="卷形: 垂直 106"/>
            <p:cNvSpPr/>
            <p:nvPr/>
          </p:nvSpPr>
          <p:spPr bwMode="auto">
            <a:xfrm>
              <a:off x="7703836" y="6006519"/>
              <a:ext cx="1008112" cy="738183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设备故障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故障原因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sp>
          <p:nvSpPr>
            <p:cNvPr id="58" name="卷形: 垂直 107"/>
            <p:cNvSpPr/>
            <p:nvPr/>
          </p:nvSpPr>
          <p:spPr bwMode="auto">
            <a:xfrm>
              <a:off x="8240943" y="1857796"/>
              <a:ext cx="1008112" cy="884950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工单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小时计划量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基础数据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cxnSp>
          <p:nvCxnSpPr>
            <p:cNvPr id="59" name="直接连接符 108"/>
            <p:cNvCxnSpPr/>
            <p:nvPr/>
          </p:nvCxnSpPr>
          <p:spPr>
            <a:xfrm>
              <a:off x="9516713" y="2218913"/>
              <a:ext cx="38761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109"/>
            <p:cNvCxnSpPr/>
            <p:nvPr/>
          </p:nvCxnSpPr>
          <p:spPr>
            <a:xfrm>
              <a:off x="6678217" y="2218913"/>
              <a:ext cx="83007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110"/>
            <p:cNvCxnSpPr/>
            <p:nvPr/>
          </p:nvCxnSpPr>
          <p:spPr>
            <a:xfrm flipV="1">
              <a:off x="8501156" y="1030272"/>
              <a:ext cx="0" cy="47083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114"/>
            <p:cNvCxnSpPr/>
            <p:nvPr/>
          </p:nvCxnSpPr>
          <p:spPr>
            <a:xfrm>
              <a:off x="8639940" y="5889517"/>
              <a:ext cx="0" cy="1804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115"/>
            <p:cNvCxnSpPr/>
            <p:nvPr/>
          </p:nvCxnSpPr>
          <p:spPr>
            <a:xfrm>
              <a:off x="4892425" y="4484890"/>
              <a:ext cx="28803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116"/>
            <p:cNvCxnSpPr/>
            <p:nvPr/>
          </p:nvCxnSpPr>
          <p:spPr>
            <a:xfrm>
              <a:off x="6551708" y="5601486"/>
              <a:ext cx="0" cy="2880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117"/>
            <p:cNvCxnSpPr/>
            <p:nvPr/>
          </p:nvCxnSpPr>
          <p:spPr>
            <a:xfrm flipH="1">
              <a:off x="7506112" y="2063878"/>
              <a:ext cx="852626" cy="189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118"/>
            <p:cNvCxnSpPr>
              <a:endCxn id="48" idx="3"/>
            </p:cNvCxnSpPr>
            <p:nvPr/>
          </p:nvCxnSpPr>
          <p:spPr>
            <a:xfrm flipH="1" flipV="1">
              <a:off x="6579943" y="665503"/>
              <a:ext cx="926169" cy="2284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119"/>
            <p:cNvCxnSpPr>
              <a:stCxn id="53" idx="1"/>
            </p:cNvCxnSpPr>
            <p:nvPr/>
          </p:nvCxnSpPr>
          <p:spPr>
            <a:xfrm flipH="1" flipV="1">
              <a:off x="9516713" y="4910275"/>
              <a:ext cx="304719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卷形: 垂直 121"/>
            <p:cNvSpPr/>
            <p:nvPr/>
          </p:nvSpPr>
          <p:spPr bwMode="auto">
            <a:xfrm>
              <a:off x="5759621" y="3443049"/>
              <a:ext cx="990899" cy="649626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异常信息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cxnSp>
          <p:nvCxnSpPr>
            <p:cNvPr id="69" name="直接连接符 122"/>
            <p:cNvCxnSpPr/>
            <p:nvPr/>
          </p:nvCxnSpPr>
          <p:spPr>
            <a:xfrm>
              <a:off x="6678217" y="3793437"/>
              <a:ext cx="83007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123"/>
            <p:cNvSpPr/>
            <p:nvPr/>
          </p:nvSpPr>
          <p:spPr>
            <a:xfrm>
              <a:off x="3093043" y="5619588"/>
              <a:ext cx="1145929" cy="53985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zh-CN"/>
              </a:defPPr>
              <a:lvl1pPr marL="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5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128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9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25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32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38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44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49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4">
                <a:defRPr/>
              </a:pPr>
              <a:r>
                <a:rPr lang="en-US" altLang="zh-CN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PLM</a:t>
              </a:r>
            </a:p>
          </p:txBody>
        </p:sp>
        <p:cxnSp>
          <p:nvCxnSpPr>
            <p:cNvPr id="71" name="连接符: 肘形 124"/>
            <p:cNvCxnSpPr>
              <a:stCxn id="70" idx="0"/>
            </p:cNvCxnSpPr>
            <p:nvPr/>
          </p:nvCxnSpPr>
          <p:spPr>
            <a:xfrm rot="5400000" flipH="1" flipV="1">
              <a:off x="4146247" y="2798589"/>
              <a:ext cx="2340761" cy="3301239"/>
            </a:xfrm>
            <a:prstGeom prst="bentConnector2">
              <a:avLst/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卷形: 垂直 125"/>
            <p:cNvSpPr/>
            <p:nvPr/>
          </p:nvSpPr>
          <p:spPr bwMode="auto">
            <a:xfrm>
              <a:off x="2640002" y="4159460"/>
              <a:ext cx="877172" cy="738183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J</a:t>
              </a: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基础数据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cxnSp>
          <p:nvCxnSpPr>
            <p:cNvPr id="73" name="直接连接符 126"/>
            <p:cNvCxnSpPr>
              <a:stCxn id="72" idx="3"/>
            </p:cNvCxnSpPr>
            <p:nvPr/>
          </p:nvCxnSpPr>
          <p:spPr>
            <a:xfrm flipV="1">
              <a:off x="3424901" y="4528551"/>
              <a:ext cx="241106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127"/>
            <p:cNvSpPr/>
            <p:nvPr/>
          </p:nvSpPr>
          <p:spPr>
            <a:xfrm>
              <a:off x="3426739" y="1955532"/>
              <a:ext cx="1133869" cy="5785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5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128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19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25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326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382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440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499" algn="l" defTabSz="914128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4">
                <a:defRPr/>
              </a:pPr>
              <a:r>
                <a:rPr lang="en-US" altLang="zh-CN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HR</a:t>
              </a:r>
            </a:p>
            <a:p>
              <a:pPr algn="ctr" defTabSz="913854">
                <a:defRPr/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人资管理系统</a:t>
              </a:r>
              <a:endPara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5" name="连接符: 肘形 130"/>
            <p:cNvCxnSpPr>
              <a:stCxn id="74" idx="3"/>
            </p:cNvCxnSpPr>
            <p:nvPr/>
          </p:nvCxnSpPr>
          <p:spPr>
            <a:xfrm>
              <a:off x="4560607" y="2244815"/>
              <a:ext cx="2366038" cy="679249"/>
            </a:xfrm>
            <a:prstGeom prst="bentConnector3">
              <a:avLst>
                <a:gd name="adj1" fmla="val 50000"/>
              </a:avLst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卷形: 垂直 131"/>
            <p:cNvSpPr/>
            <p:nvPr/>
          </p:nvSpPr>
          <p:spPr bwMode="auto">
            <a:xfrm>
              <a:off x="4630102" y="2471583"/>
              <a:ext cx="841486" cy="478381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人资数据</a:t>
              </a:r>
              <a:endParaRPr lang="en-US" altLang="zh-CN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cxnSp>
          <p:nvCxnSpPr>
            <p:cNvPr id="77" name="直接连接符 132"/>
            <p:cNvCxnSpPr/>
            <p:nvPr/>
          </p:nvCxnSpPr>
          <p:spPr>
            <a:xfrm>
              <a:off x="5175199" y="2246064"/>
              <a:ext cx="0" cy="2255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135"/>
            <p:cNvCxnSpPr/>
            <p:nvPr/>
          </p:nvCxnSpPr>
          <p:spPr>
            <a:xfrm>
              <a:off x="5276399" y="1284061"/>
              <a:ext cx="1" cy="1427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 bwMode="auto">
            <a:xfrm>
              <a:off x="6750520" y="1012706"/>
              <a:ext cx="1418120" cy="2573774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5" name="矩形 72"/>
            <p:cNvSpPr/>
            <p:nvPr/>
          </p:nvSpPr>
          <p:spPr>
            <a:xfrm>
              <a:off x="10893595" y="2818321"/>
              <a:ext cx="1133869" cy="53985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3854"/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能源系统</a:t>
              </a:r>
              <a:endPara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6" name="直接箭头连接符 99"/>
            <p:cNvCxnSpPr>
              <a:stCxn id="95" idx="1"/>
            </p:cNvCxnSpPr>
            <p:nvPr/>
          </p:nvCxnSpPr>
          <p:spPr>
            <a:xfrm flipH="1" flipV="1">
              <a:off x="8062105" y="3075199"/>
              <a:ext cx="2831490" cy="13052"/>
            </a:xfrm>
            <a:prstGeom prst="straightConnector1">
              <a:avLst/>
            </a:prstGeom>
            <a:ln w="254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卷形: 垂直 105"/>
            <p:cNvSpPr/>
            <p:nvPr/>
          </p:nvSpPr>
          <p:spPr bwMode="auto">
            <a:xfrm>
              <a:off x="9821432" y="3460905"/>
              <a:ext cx="1008112" cy="738183"/>
            </a:xfrm>
            <a:prstGeom prst="verticalScroll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zh-CN" altLang="en-US" sz="1000" spc="-46" dirty="0" smtClean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能源消耗</a:t>
              </a:r>
              <a:endParaRPr lang="en-US" altLang="zh-CN" sz="1000" spc="-46" dirty="0" smtClean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  <a:p>
              <a:pPr indent="-131175" defTabSz="957597">
                <a:buClr>
                  <a:sysClr val="windowText" lastClr="000000"/>
                </a:buClr>
                <a:buSzPct val="140000"/>
                <a:tabLst>
                  <a:tab pos="5185791" algn="l"/>
                </a:tabLst>
              </a:pPr>
              <a:r>
                <a:rPr lang="en-US" altLang="zh-CN" sz="1000" spc="-46" dirty="0" smtClean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>…</a:t>
              </a:r>
              <a: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  <a:t/>
              </a:r>
              <a:br>
                <a:rPr lang="en-US" altLang="zh-CN" sz="1000" spc="-46" dirty="0">
                  <a:solidFill>
                    <a:srgbClr val="23559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onotype Sorts"/>
                </a:rPr>
              </a:br>
              <a:endParaRPr lang="zh-CN" altLang="en-US" sz="1000" spc="-46" dirty="0">
                <a:solidFill>
                  <a:srgbClr val="2355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onotype Sorts"/>
              </a:endParaRPr>
            </a:p>
          </p:txBody>
        </p:sp>
        <p:cxnSp>
          <p:nvCxnSpPr>
            <p:cNvPr id="100" name="直接连接符 116"/>
            <p:cNvCxnSpPr>
              <a:endCxn id="98" idx="0"/>
            </p:cNvCxnSpPr>
            <p:nvPr/>
          </p:nvCxnSpPr>
          <p:spPr>
            <a:xfrm>
              <a:off x="10325488" y="3088250"/>
              <a:ext cx="0" cy="3726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2333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服务器部署架构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系统架构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1744" y="1332689"/>
            <a:ext cx="3611136" cy="267765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 algn="l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 smtClean="0"/>
              <a:t>服务器：</a:t>
            </a:r>
            <a:endParaRPr lang="en-US" altLang="zh-CN" sz="1600" kern="0" dirty="0" smtClean="0"/>
          </a:p>
          <a:p>
            <a:pPr marL="952394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0" dirty="0" err="1" smtClean="0"/>
              <a:t>ThingWorx</a:t>
            </a:r>
            <a:r>
              <a:rPr lang="zh-CN" altLang="en-US" sz="1600" kern="0" dirty="0" smtClean="0"/>
              <a:t>服务</a:t>
            </a:r>
            <a:endParaRPr lang="en-US" altLang="zh-CN" sz="1600" kern="0" dirty="0" smtClean="0"/>
          </a:p>
          <a:p>
            <a:pPr marL="952394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0" dirty="0" err="1" smtClean="0"/>
              <a:t>ThingWorx</a:t>
            </a:r>
            <a:r>
              <a:rPr lang="zh-CN" altLang="en-US" sz="1600" kern="0" dirty="0" smtClean="0"/>
              <a:t>数据库</a:t>
            </a:r>
            <a:endParaRPr lang="en-US" altLang="zh-CN" sz="1600" kern="0" dirty="0" smtClean="0"/>
          </a:p>
          <a:p>
            <a:pPr marL="952394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kern="0" dirty="0"/>
          </a:p>
          <a:p>
            <a:pPr marL="952394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 smtClean="0"/>
              <a:t>移动应用后台服务</a:t>
            </a:r>
            <a:endParaRPr lang="en-US" altLang="zh-CN" sz="1600" kern="0" dirty="0" smtClean="0"/>
          </a:p>
          <a:p>
            <a:pPr marL="952394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kern="0" dirty="0"/>
          </a:p>
          <a:p>
            <a:pPr marL="952394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 smtClean="0"/>
              <a:t>数据处理服务</a:t>
            </a:r>
            <a:r>
              <a:rPr lang="en-US" altLang="zh-CN" sz="1600" kern="0" dirty="0" smtClean="0"/>
              <a:t> </a:t>
            </a:r>
            <a:endParaRPr lang="en-US" sz="1600" kern="0" dirty="0" smtClean="0"/>
          </a:p>
        </p:txBody>
      </p:sp>
    </p:spTree>
    <p:extLst>
      <p:ext uri="{BB962C8B-B14F-4D97-AF65-F5344CB8AC3E}">
        <p14:creationId xmlns:p14="http://schemas.microsoft.com/office/powerpoint/2010/main" val="3873576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客户端配置，屏幕尺寸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系统架构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1744" y="1332689"/>
            <a:ext cx="3987056" cy="378565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 algn="l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 smtClean="0"/>
              <a:t>会议室</a:t>
            </a:r>
            <a:r>
              <a:rPr lang="en-US" altLang="zh-CN" sz="1600" kern="0" dirty="0" smtClean="0"/>
              <a:t>/</a:t>
            </a:r>
            <a:r>
              <a:rPr lang="zh-CN" altLang="en-US" sz="1600" kern="0" dirty="0" smtClean="0"/>
              <a:t>现场客户端 （</a:t>
            </a:r>
            <a:r>
              <a:rPr lang="en-US" altLang="zh-CN" sz="1600" kern="0" dirty="0" smtClean="0"/>
              <a:t>Android</a:t>
            </a:r>
            <a:r>
              <a:rPr lang="zh-CN" altLang="en-US" sz="1600" kern="0" dirty="0" smtClean="0"/>
              <a:t>程序）：</a:t>
            </a:r>
            <a:endParaRPr lang="en-US" altLang="zh-CN" sz="1600" kern="0" dirty="0" smtClean="0"/>
          </a:p>
          <a:p>
            <a:pPr marL="952394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0" dirty="0" smtClean="0"/>
              <a:t>Android</a:t>
            </a:r>
            <a:r>
              <a:rPr lang="zh-CN" altLang="en-US" sz="1600" kern="0" dirty="0" smtClean="0"/>
              <a:t>电视机</a:t>
            </a:r>
            <a:endParaRPr lang="en-US" altLang="zh-CN" sz="1600" kern="0" dirty="0" smtClean="0"/>
          </a:p>
          <a:p>
            <a:pPr marL="952394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kern="0" dirty="0" smtClean="0"/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kern="0" dirty="0" smtClean="0"/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kern="0" dirty="0"/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kern="0" dirty="0" smtClean="0"/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kern="0" dirty="0" smtClean="0"/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 smtClean="0"/>
              <a:t>办公室客户端（网页浏览器）：</a:t>
            </a:r>
            <a:endParaRPr lang="en-US" altLang="zh-CN" sz="1600" kern="0" dirty="0" smtClean="0"/>
          </a:p>
          <a:p>
            <a:pPr marL="952394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0" dirty="0" smtClean="0"/>
              <a:t>Windows</a:t>
            </a:r>
            <a:r>
              <a:rPr lang="zh-CN" altLang="en-US" sz="1600" kern="0" dirty="0" smtClean="0"/>
              <a:t>笔记本</a:t>
            </a:r>
            <a:r>
              <a:rPr lang="zh-CN" altLang="en-US" sz="1600" kern="0" dirty="0"/>
              <a:t>电脑</a:t>
            </a:r>
            <a:endParaRPr lang="en-US" altLang="zh-CN" sz="1600" kern="0" dirty="0"/>
          </a:p>
          <a:p>
            <a:pPr marL="952394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kern="0" dirty="0" smtClean="0"/>
              <a:t>Windows</a:t>
            </a:r>
            <a:r>
              <a:rPr lang="zh-CN" altLang="en-US" sz="1600" kern="0" dirty="0" smtClean="0"/>
              <a:t>台式机</a:t>
            </a:r>
            <a:endParaRPr lang="en-US" sz="1600" kern="0" dirty="0" err="1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156" y="878763"/>
            <a:ext cx="4229100" cy="55245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000312"/>
              </p:ext>
            </p:extLst>
          </p:nvPr>
        </p:nvGraphicFramePr>
        <p:xfrm>
          <a:off x="381745" y="2269413"/>
          <a:ext cx="70553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914"/>
                <a:gridCol w="1004855"/>
                <a:gridCol w="925524"/>
                <a:gridCol w="1542541"/>
                <a:gridCol w="1542541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终端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操作系统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屏幕尺寸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安装方式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数量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Android</a:t>
                      </a:r>
                      <a:r>
                        <a:rPr lang="zh-CN" altLang="en-US" sz="1400" dirty="0" smtClean="0"/>
                        <a:t>电视机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Android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55 / 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移动支架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待定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PC+</a:t>
                      </a:r>
                      <a:r>
                        <a:rPr lang="zh-CN" altLang="en-US" sz="1400" dirty="0" smtClean="0"/>
                        <a:t>显示器 （一体机）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Windows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55 / 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固定、吊挂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待定</a:t>
                      </a:r>
                      <a:endParaRPr lang="en-US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776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登录界面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FPS</a:t>
            </a:r>
            <a:r>
              <a:rPr lang="zh-CN" altLang="en-US" dirty="0" smtClean="0"/>
              <a:t>系统界面原型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56" y="1342627"/>
            <a:ext cx="8676640" cy="486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主</a:t>
            </a:r>
            <a:r>
              <a:rPr lang="zh-CN" altLang="en-US" dirty="0" smtClean="0"/>
              <a:t>界面</a:t>
            </a:r>
            <a:r>
              <a:rPr lang="zh-CN" altLang="en-US" dirty="0"/>
              <a:t>布局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FPS</a:t>
            </a:r>
            <a:r>
              <a:rPr lang="zh-CN" altLang="en-US" dirty="0" smtClean="0"/>
              <a:t>系统界面原型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21" y="1749117"/>
            <a:ext cx="7928208" cy="40453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4893095" y="1250639"/>
            <a:ext cx="1955259" cy="638939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962326" y="2293232"/>
            <a:ext cx="1126043" cy="384845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898504" y="4328808"/>
            <a:ext cx="1253685" cy="341488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7436238" y="5126693"/>
            <a:ext cx="1878315" cy="1006303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81743" y="4304984"/>
            <a:ext cx="902307" cy="30777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 fontAlgn="ctr"/>
            <a:r>
              <a:rPr lang="zh-CN" altLang="en-US" sz="1400" b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五年战略</a:t>
            </a:r>
            <a:endParaRPr lang="zh-CN" altLang="en-US" sz="1400" b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095" y="909147"/>
            <a:ext cx="5086287" cy="32943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624241" y="615893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CN" altLang="en-US" sz="1600" b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pres?slideindex=1&amp;slidetitle="/>
              </a:rPr>
              <a:t>指标趋势图</a:t>
            </a:r>
            <a:endParaRPr lang="zh-CN" altLang="en-US" sz="1600" b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3885" y="1889578"/>
            <a:ext cx="12105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CN" altLang="en-US" sz="1600" b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file"/>
              </a:rPr>
              <a:t>指标记分卡</a:t>
            </a:r>
            <a:endParaRPr lang="zh-CN" altLang="en-US" sz="1600" b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8428661" y="2678077"/>
            <a:ext cx="1878315" cy="1006303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10149622" y="3515103"/>
            <a:ext cx="1826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CN" altLang="en-US" sz="1600" b="1" u="sng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pres?slideindex=1&amp;slidetitle="/>
              </a:rPr>
              <a:t>主计划、工作计划</a:t>
            </a:r>
            <a:endParaRPr lang="zh-CN" altLang="en-US" sz="1600" b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4302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Requirement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Proposal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000" b="1" dirty="0" smtClean="0"/>
              <a:t>Plan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45470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FPS</a:t>
            </a:r>
            <a:r>
              <a:rPr lang="zh-CN" altLang="en-US" dirty="0" smtClean="0"/>
              <a:t>系统项目计划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213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001401"/>
              </p:ext>
            </p:extLst>
          </p:nvPr>
        </p:nvGraphicFramePr>
        <p:xfrm>
          <a:off x="536540" y="2121773"/>
          <a:ext cx="9163047" cy="646408"/>
        </p:xfrm>
        <a:graphic>
          <a:graphicData uri="http://schemas.openxmlformats.org/drawingml/2006/table">
            <a:tbl>
              <a:tblPr/>
              <a:tblGrid>
                <a:gridCol w="395934"/>
                <a:gridCol w="862571"/>
                <a:gridCol w="2672555"/>
                <a:gridCol w="1626158"/>
                <a:gridCol w="1117100"/>
                <a:gridCol w="1937249"/>
                <a:gridCol w="551480"/>
              </a:tblGrid>
              <a:tr h="3232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OS&amp;KUP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表格名称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表格编号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使用人员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表格摆放位置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无纸化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过程确认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 action="ppaction://hlinkfile"/>
                        </a:rPr>
                        <a:t>过程验证表</a:t>
                      </a:r>
                      <a:endParaRPr lang="zh-CN" alt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JX54118-01-A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组长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线边工位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微软雅黑 Light" pitchFamily="34" charset="-122"/>
                <a:ea typeface="微软雅黑 Light" pitchFamily="34" charset="-122"/>
              </a:rPr>
              <a:t>By Category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KUP</a:t>
            </a:r>
            <a:r>
              <a:rPr lang="zh-CN" altLang="en-US" dirty="0" smtClean="0"/>
              <a:t>现场使用的表格统计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7177" y="1243371"/>
            <a:ext cx="1543051" cy="628650"/>
            <a:chOff x="478699" y="1720245"/>
            <a:chExt cx="1543051" cy="628650"/>
          </a:xfrm>
        </p:grpSpPr>
        <p:sp>
          <p:nvSpPr>
            <p:cNvPr id="54" name="Rectangle 53"/>
            <p:cNvSpPr/>
            <p:nvPr/>
          </p:nvSpPr>
          <p:spPr bwMode="auto">
            <a:xfrm>
              <a:off x="47869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方针展开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5190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879" y="1243371"/>
            <a:ext cx="1543051" cy="628650"/>
            <a:chOff x="3239829" y="1720245"/>
            <a:chExt cx="1543051" cy="62865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3239829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目视化管理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313031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54581" y="1243371"/>
            <a:ext cx="1543051" cy="628650"/>
            <a:chOff x="5696158" y="1720245"/>
            <a:chExt cx="1543051" cy="6286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696158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持续改善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769360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13283" y="1243371"/>
            <a:ext cx="1543051" cy="628650"/>
            <a:chOff x="8026981" y="1720245"/>
            <a:chExt cx="1543051" cy="62865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8026981" y="1720245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标准化工作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100183" y="1777148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71985" y="1243371"/>
            <a:ext cx="1543051" cy="628650"/>
            <a:chOff x="5696158" y="2999768"/>
            <a:chExt cx="1543051" cy="62865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696158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Arial" charset="0"/>
                </a:rPr>
                <a:t>过程确认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769360" y="3056671"/>
              <a:ext cx="165614" cy="184145"/>
            </a:xfrm>
            <a:prstGeom prst="rect">
              <a:avLst/>
            </a:prstGeom>
            <a:solidFill>
              <a:srgbClr val="C00000"/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330686" y="1243371"/>
            <a:ext cx="1543051" cy="628650"/>
            <a:chOff x="8026981" y="2999768"/>
            <a:chExt cx="1543051" cy="62865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8026981" y="2999768"/>
              <a:ext cx="1543051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latin typeface="Arial" charset="0"/>
                </a:rPr>
                <a:t>QOS</a:t>
              </a:r>
              <a:endPara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8100183" y="3056671"/>
              <a:ext cx="165614" cy="1841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kern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9915036" y="2488663"/>
            <a:ext cx="10438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线边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0777610" y="156986"/>
            <a:ext cx="1114249" cy="682907"/>
          </a:xfrm>
          <a:prstGeom prst="roundRect">
            <a:avLst/>
          </a:prstGeom>
          <a:solidFill>
            <a:schemeClr val="accent1"/>
          </a:soli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1</a:t>
            </a:r>
            <a:endParaRPr lang="en-US" sz="32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矩形标注 80"/>
          <p:cNvSpPr>
            <a:spLocks noChangeArrowheads="1"/>
          </p:cNvSpPr>
          <p:nvPr/>
        </p:nvSpPr>
        <p:spPr bwMode="auto">
          <a:xfrm>
            <a:off x="8314176" y="1869951"/>
            <a:ext cx="1684338" cy="68262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96780" tIns="48390" rIns="96780" bIns="48390" anchor="ctr"/>
          <a:lstStyle>
            <a:defPPr>
              <a:defRPr lang="zh-CN"/>
            </a:defPPr>
            <a:lvl1pPr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82600" indent="-25400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66788" indent="-52388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450975" indent="-79375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935163" indent="-106363" algn="l" defTabSz="966788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71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0853" y="2916604"/>
            <a:ext cx="8873532" cy="16814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5400" dirty="0">
                <a:latin typeface="Rockwell" panose="02060603020205020403" pitchFamily="18" charset="0"/>
              </a:rPr>
              <a:t>Q&amp;A</a:t>
            </a:r>
            <a:endParaRPr lang="en-US" sz="5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">
  <a:themeElements>
    <a:clrScheme name="Expanding Human Possibility 1">
      <a:dk1>
        <a:srgbClr val="000000"/>
      </a:dk1>
      <a:lt1>
        <a:srgbClr val="FFFFFF"/>
      </a:lt1>
      <a:dk2>
        <a:srgbClr val="6D6E71"/>
      </a:dk2>
      <a:lt2>
        <a:srgbClr val="404040"/>
      </a:lt2>
      <a:accent1>
        <a:srgbClr val="B92332"/>
      </a:accent1>
      <a:accent2>
        <a:srgbClr val="003D7E"/>
      </a:accent2>
      <a:accent3>
        <a:srgbClr val="F68A33"/>
      </a:accent3>
      <a:accent4>
        <a:srgbClr val="00A3DA"/>
      </a:accent4>
      <a:accent5>
        <a:srgbClr val="ECB111"/>
      </a:accent5>
      <a:accent6>
        <a:srgbClr val="70AD47"/>
      </a:accent6>
      <a:hlink>
        <a:srgbClr val="B92332"/>
      </a:hlink>
      <a:folHlink>
        <a:srgbClr val="BA233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/>
      <a:bodyPr wrap="none" rtlCol="0" anchor="t">
        <a:spAutoFit/>
      </a:bodyPr>
      <a:lstStyle>
        <a:defPPr marL="0" indent="0" algn="l" defTabSz="914400">
          <a:buNone/>
          <a:defRPr kern="0" dirty="0" err="1" smtClean="0"/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A_Public_2018BrandTemplate_120318" id="{2BA1ADEC-792E-B24D-ADED-921E1CB94161}" vid="{5C53BC48-877B-334B-AC44-E8F4411BBB1A}"/>
    </a:ext>
  </a:extLst>
</a:theme>
</file>

<file path=ppt/theme/theme2.xml><?xml version="1.0" encoding="utf-8"?>
<a:theme xmlns:a="http://schemas.openxmlformats.org/drawingml/2006/main" name="CONTENT SLIDES">
  <a:themeElements>
    <a:clrScheme name="Expanding Human Possibility 1">
      <a:dk1>
        <a:srgbClr val="000000"/>
      </a:dk1>
      <a:lt1>
        <a:srgbClr val="FFFFFF"/>
      </a:lt1>
      <a:dk2>
        <a:srgbClr val="6D6E71"/>
      </a:dk2>
      <a:lt2>
        <a:srgbClr val="404040"/>
      </a:lt2>
      <a:accent1>
        <a:srgbClr val="B92332"/>
      </a:accent1>
      <a:accent2>
        <a:srgbClr val="003D7E"/>
      </a:accent2>
      <a:accent3>
        <a:srgbClr val="F68A33"/>
      </a:accent3>
      <a:accent4>
        <a:srgbClr val="00A3DA"/>
      </a:accent4>
      <a:accent5>
        <a:srgbClr val="ECB111"/>
      </a:accent5>
      <a:accent6>
        <a:srgbClr val="70AD47"/>
      </a:accent6>
      <a:hlink>
        <a:srgbClr val="B92332"/>
      </a:hlink>
      <a:folHlink>
        <a:srgbClr val="BA233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/>
      <a:bodyPr anchor="t"/>
      <a:lstStyle>
        <a:defPPr marL="0" indent="0" algn="l" defTabSz="914400">
          <a:buNone/>
          <a:defRPr kern="0" smtClean="0"/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A_Public_2018BrandTemplate_120318" id="{2BA1ADEC-792E-B24D-ADED-921E1CB94161}" vid="{312F192C-2CE0-374C-BD0A-7C07F3E4B4F8}"/>
    </a:ext>
  </a:extLst>
</a:theme>
</file>

<file path=ppt/theme/theme3.xml><?xml version="1.0" encoding="utf-8"?>
<a:theme xmlns:a="http://schemas.openxmlformats.org/drawingml/2006/main" name="CLOSING SLIDES">
  <a:themeElements>
    <a:clrScheme name="Expanding Human Possibility 1">
      <a:dk1>
        <a:srgbClr val="000000"/>
      </a:dk1>
      <a:lt1>
        <a:srgbClr val="FFFFFF"/>
      </a:lt1>
      <a:dk2>
        <a:srgbClr val="6D6E71"/>
      </a:dk2>
      <a:lt2>
        <a:srgbClr val="404040"/>
      </a:lt2>
      <a:accent1>
        <a:srgbClr val="B92332"/>
      </a:accent1>
      <a:accent2>
        <a:srgbClr val="003D7E"/>
      </a:accent2>
      <a:accent3>
        <a:srgbClr val="F68A33"/>
      </a:accent3>
      <a:accent4>
        <a:srgbClr val="00A3DA"/>
      </a:accent4>
      <a:accent5>
        <a:srgbClr val="ECB111"/>
      </a:accent5>
      <a:accent6>
        <a:srgbClr val="70AD47"/>
      </a:accent6>
      <a:hlink>
        <a:srgbClr val="B92332"/>
      </a:hlink>
      <a:folHlink>
        <a:srgbClr val="BA233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/>
      <a:bodyPr wrap="none" rtlCol="0" anchor="t">
        <a:spAutoFit/>
      </a:bodyPr>
      <a:lstStyle>
        <a:defPPr marL="0" indent="0" algn="l" defTabSz="914400">
          <a:buNone/>
          <a:defRPr kern="0" dirty="0" err="1" smtClean="0"/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A_Public_2018BrandTemplate_120318" id="{2BA1ADEC-792E-B24D-ADED-921E1CB94161}" vid="{E1FA47EF-5C65-BB44-8D95-1A578F7836B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11761</TotalTime>
  <Words>6404</Words>
  <Application>Microsoft Office PowerPoint</Application>
  <PresentationFormat>宽屏</PresentationFormat>
  <Paragraphs>2090</Paragraphs>
  <Slides>90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90</vt:i4>
      </vt:variant>
    </vt:vector>
  </HeadingPairs>
  <TitlesOfParts>
    <vt:vector size="109" baseType="lpstr">
      <vt:lpstr>Arial Unicode MS</vt:lpstr>
      <vt:lpstr>Lato Light</vt:lpstr>
      <vt:lpstr>Monotype Sorts</vt:lpstr>
      <vt:lpstr>ＭＳ Ｐゴシック</vt:lpstr>
      <vt:lpstr>方正兰亭大黑_GBK</vt:lpstr>
      <vt:lpstr>黑体</vt:lpstr>
      <vt:lpstr>宋体</vt:lpstr>
      <vt:lpstr>Microsoft YaHei</vt:lpstr>
      <vt:lpstr>Microsoft YaHei</vt:lpstr>
      <vt:lpstr>微软雅黑 Light</vt:lpstr>
      <vt:lpstr>Arial</vt:lpstr>
      <vt:lpstr>Arial Narrow</vt:lpstr>
      <vt:lpstr>Arial Rounded MT Bold</vt:lpstr>
      <vt:lpstr>Calibri</vt:lpstr>
      <vt:lpstr>Rockwell</vt:lpstr>
      <vt:lpstr>Wingdings</vt:lpstr>
      <vt:lpstr>TITLE SLIDES</vt:lpstr>
      <vt:lpstr>CONTENT SLIDES</vt:lpstr>
      <vt:lpstr>CLOSING SLIDES</vt:lpstr>
      <vt:lpstr>JMC富山工厂 MES FPS数字化运营</vt:lpstr>
      <vt:lpstr>PowerPoint 演示文稿</vt:lpstr>
      <vt:lpstr>FPS系统目标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KUP现场使用的表格统计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KUP现场使用的表格样式</vt:lpstr>
      <vt:lpstr>PowerPoint 演示文稿</vt:lpstr>
      <vt:lpstr>FPS系统业务价值</vt:lpstr>
      <vt:lpstr>FPS系统业务变更点</vt:lpstr>
      <vt:lpstr>FPS系统应用场景：方针发布</vt:lpstr>
      <vt:lpstr>FPS系统应用场景：会议机制</vt:lpstr>
      <vt:lpstr>FPS系统应用场景：输出跟踪</vt:lpstr>
      <vt:lpstr>FPS系统应用场景：事件管理</vt:lpstr>
      <vt:lpstr>FPS系统应用场景：更新过程验证</vt:lpstr>
      <vt:lpstr>PowerPoint 演示文稿</vt:lpstr>
      <vt:lpstr>FPS数字化运营系统 – 成功要点</vt:lpstr>
      <vt:lpstr>FPS系统项目目标</vt:lpstr>
      <vt:lpstr>FPS系统架构</vt:lpstr>
      <vt:lpstr>FPS系统架构</vt:lpstr>
      <vt:lpstr>FPS系统架构</vt:lpstr>
      <vt:lpstr>FPS系统架构</vt:lpstr>
      <vt:lpstr>FPS系统界面原型</vt:lpstr>
      <vt:lpstr>FPS系统界面原型</vt:lpstr>
      <vt:lpstr>PowerPoint 演示文稿</vt:lpstr>
      <vt:lpstr>FPS系统项目计划</vt:lpstr>
      <vt:lpstr>Q&amp;A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 and can be two lines if needed</dc:title>
  <dc:subject>Company Confidential</dc:subject>
  <dc:creator>Orville Pengjun Han</dc:creator>
  <cp:keywords>Company Confidential</cp:keywords>
  <dc:description>Company Confidential</dc:description>
  <cp:lastModifiedBy>微软用户</cp:lastModifiedBy>
  <cp:revision>774</cp:revision>
  <dcterms:created xsi:type="dcterms:W3CDTF">2018-12-03T15:34:00Z</dcterms:created>
  <dcterms:modified xsi:type="dcterms:W3CDTF">2019-12-06T07:17:00Z</dcterms:modified>
  <cp:category>Company Confidential</cp:category>
  <cp:contentStatus>Company Confidential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Company Confidential</vt:lpwstr>
  </property>
  <property fmtid="{D5CDD505-2E9C-101B-9397-08002B2CF9AE}" pid="3" name="Author">
    <vt:lpwstr>Rockwell Automation</vt:lpwstr>
  </property>
</Properties>
</file>